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0" r:id="rId5"/>
    <p:sldId id="261" r:id="rId6"/>
    <p:sldId id="266" r:id="rId7"/>
    <p:sldId id="295" r:id="rId8"/>
    <p:sldId id="353" r:id="rId9"/>
    <p:sldId id="395" r:id="rId10"/>
    <p:sldId id="396" r:id="rId11"/>
    <p:sldId id="397" r:id="rId12"/>
    <p:sldId id="398" r:id="rId13"/>
    <p:sldId id="263" r:id="rId14"/>
    <p:sldId id="381" r:id="rId15"/>
    <p:sldId id="322" r:id="rId16"/>
    <p:sldId id="326" r:id="rId17"/>
    <p:sldId id="333" r:id="rId18"/>
    <p:sldId id="338" r:id="rId19"/>
    <p:sldId id="382" r:id="rId20"/>
    <p:sldId id="403" r:id="rId21"/>
    <p:sldId id="264" r:id="rId22"/>
    <p:sldId id="297" r:id="rId23"/>
    <p:sldId id="401" r:id="rId24"/>
    <p:sldId id="404" r:id="rId25"/>
    <p:sldId id="405" r:id="rId26"/>
    <p:sldId id="408" r:id="rId27"/>
    <p:sldId id="265" r:id="rId28"/>
    <p:sldId id="301" r:id="rId29"/>
    <p:sldId id="409" r:id="rId30"/>
    <p:sldId id="344" r:id="rId31"/>
    <p:sldId id="262"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曜堃 杨" initials="曜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23967"/>
    <a:srgbClr val="213866"/>
    <a:srgbClr val="3237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11" autoAdjust="0"/>
    <p:restoredTop sz="94660"/>
  </p:normalViewPr>
  <p:slideViewPr>
    <p:cSldViewPr snapToGrid="0">
      <p:cViewPr varScale="1">
        <p:scale>
          <a:sx n="92" d="100"/>
          <a:sy n="92" d="100"/>
        </p:scale>
        <p:origin x="9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74.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image" Target="../media/image14.wmf"/><Relationship Id="rId7" Type="http://schemas.openxmlformats.org/officeDocument/2006/relationships/image" Target="../media/image13.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A97EA7-0E9E-49FB-8894-D3277DA299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F5FB33-C45A-47E6-99E2-50F98544BE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1F5FB33-C45A-47E6-99E2-50F98544BE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1F5FB33-C45A-47E6-99E2-50F98544BE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1F5FB33-C45A-47E6-99E2-50F98544BE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1F5FB33-C45A-47E6-99E2-50F98544BE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1F5FB33-C45A-47E6-99E2-50F98544BE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1F5FB33-C45A-47E6-99E2-50F98544BE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1F5FB33-C45A-47E6-99E2-50F98544BE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 Id="rId3" Type="http://schemas.openxmlformats.org/officeDocument/2006/relationships/tags" Target="../tags/tag35.xml"/><Relationship Id="rId2" Type="http://schemas.microsoft.com/office/2007/relationships/hdphoto" Target="../media/image6.wdp"/><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hemeOverride" Target="../theme/themeOverride4.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tags" Target="../tags/tag36.xml"/><Relationship Id="rId2" Type="http://schemas.microsoft.com/office/2007/relationships/hdphoto" Target="../media/image6.wdp"/><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image" Target="../media/image42.wmf"/><Relationship Id="rId7" Type="http://schemas.openxmlformats.org/officeDocument/2006/relationships/oleObject" Target="../embeddings/oleObject13.bin"/><Relationship Id="rId6" Type="http://schemas.openxmlformats.org/officeDocument/2006/relationships/image" Target="../media/image41.wmf"/><Relationship Id="rId5" Type="http://schemas.openxmlformats.org/officeDocument/2006/relationships/oleObject" Target="../embeddings/oleObject12.bin"/><Relationship Id="rId4" Type="http://schemas.openxmlformats.org/officeDocument/2006/relationships/image" Target="../media/image40.jpeg"/><Relationship Id="rId3" Type="http://schemas.openxmlformats.org/officeDocument/2006/relationships/image" Target="../media/image39.png"/><Relationship Id="rId2" Type="http://schemas.microsoft.com/office/2007/relationships/hdphoto" Target="../media/image6.wdp"/><Relationship Id="rId11" Type="http://schemas.openxmlformats.org/officeDocument/2006/relationships/vmlDrawing" Target="../drawings/vmlDrawing4.vml"/><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9" Type="http://schemas.openxmlformats.org/officeDocument/2006/relationships/image" Target="../media/image45.wmf"/><Relationship Id="rId8" Type="http://schemas.openxmlformats.org/officeDocument/2006/relationships/oleObject" Target="../embeddings/oleObject15.bin"/><Relationship Id="rId7" Type="http://schemas.openxmlformats.org/officeDocument/2006/relationships/image" Target="../media/image44.wmf"/><Relationship Id="rId6" Type="http://schemas.openxmlformats.org/officeDocument/2006/relationships/oleObject" Target="../embeddings/oleObject14.bin"/><Relationship Id="rId5" Type="http://schemas.openxmlformats.org/officeDocument/2006/relationships/image" Target="../media/image17.png"/><Relationship Id="rId4" Type="http://schemas.openxmlformats.org/officeDocument/2006/relationships/tags" Target="../tags/tag38.xml"/><Relationship Id="rId3" Type="http://schemas.openxmlformats.org/officeDocument/2006/relationships/image" Target="../media/image43.png"/><Relationship Id="rId2" Type="http://schemas.microsoft.com/office/2007/relationships/hdphoto" Target="../media/image6.wdp"/><Relationship Id="rId11" Type="http://schemas.openxmlformats.org/officeDocument/2006/relationships/vmlDrawing" Target="../drawings/vmlDrawing5.vml"/><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tags" Target="../tags/tag41.xml"/><Relationship Id="rId7" Type="http://schemas.openxmlformats.org/officeDocument/2006/relationships/image" Target="../media/image48.png"/><Relationship Id="rId6" Type="http://schemas.openxmlformats.org/officeDocument/2006/relationships/tags" Target="../tags/tag40.xml"/><Relationship Id="rId5" Type="http://schemas.openxmlformats.org/officeDocument/2006/relationships/image" Target="../media/image47.png"/><Relationship Id="rId4" Type="http://schemas.openxmlformats.org/officeDocument/2006/relationships/tags" Target="../tags/tag39.xml"/><Relationship Id="rId3" Type="http://schemas.openxmlformats.org/officeDocument/2006/relationships/image" Target="../media/image46.png"/><Relationship Id="rId2" Type="http://schemas.microsoft.com/office/2007/relationships/hdphoto" Target="../media/image6.wdp"/><Relationship Id="rId13" Type="http://schemas.openxmlformats.org/officeDocument/2006/relationships/slideLayout" Target="../slideLayouts/slideLayout2.xml"/><Relationship Id="rId12" Type="http://schemas.openxmlformats.org/officeDocument/2006/relationships/image" Target="../media/image50.png"/><Relationship Id="rId11" Type="http://schemas.openxmlformats.org/officeDocument/2006/relationships/tags" Target="../tags/tag42.xml"/><Relationship Id="rId10" Type="http://schemas.openxmlformats.org/officeDocument/2006/relationships/hyperlink" Target="https://github.com/PourRevenir/GaussQuadrature_3dGravity" TargetMode="Externa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3.xml"/><Relationship Id="rId3" Type="http://schemas.openxmlformats.org/officeDocument/2006/relationships/image" Target="../media/image51.png"/><Relationship Id="rId2" Type="http://schemas.microsoft.com/office/2007/relationships/hdphoto" Target="../media/image6.wdp"/><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tags" Target="../tags/tag44.xml"/><Relationship Id="rId3" Type="http://schemas.openxmlformats.org/officeDocument/2006/relationships/image" Target="../media/image52.png"/><Relationship Id="rId2" Type="http://schemas.microsoft.com/office/2007/relationships/hdphoto" Target="../media/image6.wdp"/><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1" Type="http://schemas.openxmlformats.org/officeDocument/2006/relationships/slideLayout" Target="../slideLayouts/slideLayout2.xml"/><Relationship Id="rId20" Type="http://schemas.openxmlformats.org/officeDocument/2006/relationships/tags" Target="../tags/tag62.xml"/><Relationship Id="rId2" Type="http://schemas.microsoft.com/office/2007/relationships/hdphoto" Target="../media/image6.wdp"/><Relationship Id="rId19" Type="http://schemas.openxmlformats.org/officeDocument/2006/relationships/tags" Target="../tags/tag61.xml"/><Relationship Id="rId18" Type="http://schemas.openxmlformats.org/officeDocument/2006/relationships/tags" Target="../tags/tag60.xml"/><Relationship Id="rId17" Type="http://schemas.openxmlformats.org/officeDocument/2006/relationships/tags" Target="../tags/tag59.xml"/><Relationship Id="rId16" Type="http://schemas.openxmlformats.org/officeDocument/2006/relationships/tags" Target="../tags/tag58.xml"/><Relationship Id="rId15" Type="http://schemas.openxmlformats.org/officeDocument/2006/relationships/tags" Target="../tags/tag57.xml"/><Relationship Id="rId14" Type="http://schemas.openxmlformats.org/officeDocument/2006/relationships/tags" Target="../tags/tag56.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hemeOverride" Target="../theme/themeOverride5.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1" Type="http://schemas.openxmlformats.org/officeDocument/2006/relationships/notesSlide" Target="../notesSlides/notesSlide2.xml"/><Relationship Id="rId20" Type="http://schemas.openxmlformats.org/officeDocument/2006/relationships/slideLayout" Target="../slideLayouts/slideLayout1.xml"/><Relationship Id="rId2" Type="http://schemas.openxmlformats.org/officeDocument/2006/relationships/tags" Target="../tags/tag5.xml"/><Relationship Id="rId19" Type="http://schemas.openxmlformats.org/officeDocument/2006/relationships/themeOverride" Target="../theme/themeOverride2.xml"/><Relationship Id="rId18" Type="http://schemas.openxmlformats.org/officeDocument/2006/relationships/tags" Target="../tags/tag2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3.xml"/><Relationship Id="rId3" Type="http://schemas.openxmlformats.org/officeDocument/2006/relationships/image" Target="../media/image55.png"/><Relationship Id="rId2" Type="http://schemas.microsoft.com/office/2007/relationships/hdphoto" Target="../media/image6.wdp"/><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tags" Target="../tags/tag64.xml"/><Relationship Id="rId2" Type="http://schemas.microsoft.com/office/2007/relationships/hdphoto" Target="../media/image6.wdp"/><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tags" Target="../tags/tag65.xml"/><Relationship Id="rId2" Type="http://schemas.microsoft.com/office/2007/relationships/hdphoto" Target="../media/image6.wdp"/><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image" Target="../media/image58.png"/><Relationship Id="rId3" Type="http://schemas.openxmlformats.org/officeDocument/2006/relationships/tags" Target="../tags/tag66.xml"/><Relationship Id="rId2" Type="http://schemas.microsoft.com/office/2007/relationships/hdphoto" Target="../media/image6.wdp"/><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tags" Target="../tags/tag67.xml"/><Relationship Id="rId2" Type="http://schemas.microsoft.com/office/2007/relationships/hdphoto" Target="../media/image6.wdp"/><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hemeOverride" Target="../theme/themeOverride6.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8.xml"/><Relationship Id="rId4" Type="http://schemas.openxmlformats.org/officeDocument/2006/relationships/image" Target="../media/image65.png"/><Relationship Id="rId3" Type="http://schemas.openxmlformats.org/officeDocument/2006/relationships/image" Target="../media/image64.png"/><Relationship Id="rId2" Type="http://schemas.microsoft.com/office/2007/relationships/hdphoto" Target="../media/image4.wdp"/><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tags" Target="../tags/tag69.xml"/><Relationship Id="rId3" Type="http://schemas.openxmlformats.org/officeDocument/2006/relationships/image" Target="../media/image66.png"/><Relationship Id="rId2" Type="http://schemas.microsoft.com/office/2007/relationships/hdphoto" Target="../media/image4.wdp"/><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microsoft.com/office/2007/relationships/hdphoto" Target="../media/image4.wdp"/><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hemeOverride" Target="../theme/themeOverride7.xml"/><Relationship Id="rId3" Type="http://schemas.openxmlformats.org/officeDocument/2006/relationships/tags" Target="../tags/tag73.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hemeOverride" Target="../theme/themeOverride3.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microsoft.com/office/2007/relationships/hdphoto" Target="../media/image4.wdp"/><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microsoft.com/office/2007/relationships/hdphoto" Target="../media/image6.wdp"/><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image" Target="../media/image9.wmf"/><Relationship Id="rId7" Type="http://schemas.openxmlformats.org/officeDocument/2006/relationships/oleObject" Target="../embeddings/oleObject3.bin"/><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 Id="rId3" Type="http://schemas.openxmlformats.org/officeDocument/2006/relationships/oleObject" Target="../embeddings/oleObject1.bin"/><Relationship Id="rId23" Type="http://schemas.openxmlformats.org/officeDocument/2006/relationships/vmlDrawing" Target="../drawings/vmlDrawing1.vml"/><Relationship Id="rId22" Type="http://schemas.openxmlformats.org/officeDocument/2006/relationships/slideLayout" Target="../slideLayouts/slideLayout2.xml"/><Relationship Id="rId21" Type="http://schemas.openxmlformats.org/officeDocument/2006/relationships/image" Target="../media/image15.wmf"/><Relationship Id="rId20" Type="http://schemas.openxmlformats.org/officeDocument/2006/relationships/oleObject" Target="../embeddings/oleObject9.bin"/><Relationship Id="rId2" Type="http://schemas.microsoft.com/office/2007/relationships/hdphoto" Target="../media/image6.wdp"/><Relationship Id="rId19" Type="http://schemas.openxmlformats.org/officeDocument/2006/relationships/image" Target="../media/image14.wmf"/><Relationship Id="rId18" Type="http://schemas.openxmlformats.org/officeDocument/2006/relationships/oleObject" Target="../embeddings/oleObject8.bin"/><Relationship Id="rId17" Type="http://schemas.openxmlformats.org/officeDocument/2006/relationships/image" Target="../media/image13.wmf"/><Relationship Id="rId16" Type="http://schemas.openxmlformats.org/officeDocument/2006/relationships/oleObject" Target="../embeddings/oleObject7.bin"/><Relationship Id="rId15" Type="http://schemas.openxmlformats.org/officeDocument/2006/relationships/image" Target="../media/image12.wmf"/><Relationship Id="rId14" Type="http://schemas.openxmlformats.org/officeDocument/2006/relationships/oleObject" Target="../embeddings/oleObject6.bin"/><Relationship Id="rId13" Type="http://schemas.openxmlformats.org/officeDocument/2006/relationships/image" Target="../media/image11.wmf"/><Relationship Id="rId12" Type="http://schemas.openxmlformats.org/officeDocument/2006/relationships/oleObject" Target="../embeddings/oleObject5.bin"/><Relationship Id="rId11" Type="http://schemas.openxmlformats.org/officeDocument/2006/relationships/image" Target="../media/image10.wmf"/><Relationship Id="rId10" Type="http://schemas.openxmlformats.org/officeDocument/2006/relationships/oleObject" Target="../embeddings/oleObject4.bin"/><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2.xml"/><Relationship Id="rId5" Type="http://schemas.openxmlformats.org/officeDocument/2006/relationships/image" Target="../media/image18.png"/><Relationship Id="rId4" Type="http://schemas.openxmlformats.org/officeDocument/2006/relationships/image" Target="../media/image1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tags" Target="../tags/tag33.xml"/><Relationship Id="rId4" Type="http://schemas.openxmlformats.org/officeDocument/2006/relationships/image" Target="../media/image19.wmf"/><Relationship Id="rId3" Type="http://schemas.openxmlformats.org/officeDocument/2006/relationships/oleObject" Target="../embeddings/oleObject10.bin"/><Relationship Id="rId2" Type="http://schemas.microsoft.com/office/2007/relationships/hdphoto" Target="../media/image6.wdp"/><Relationship Id="rId10" Type="http://schemas.openxmlformats.org/officeDocument/2006/relationships/vmlDrawing" Target="../drawings/vmlDrawing2.v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image" Target="../media/image26.jpeg"/><Relationship Id="rId7" Type="http://schemas.openxmlformats.org/officeDocument/2006/relationships/image" Target="../media/image25.jpeg"/><Relationship Id="rId6" Type="http://schemas.openxmlformats.org/officeDocument/2006/relationships/image" Target="../media/image24.wmf"/><Relationship Id="rId5" Type="http://schemas.openxmlformats.org/officeDocument/2006/relationships/oleObject" Target="../embeddings/oleObject11.bin"/><Relationship Id="rId4" Type="http://schemas.openxmlformats.org/officeDocument/2006/relationships/image" Target="../media/image23.png"/><Relationship Id="rId3" Type="http://schemas.openxmlformats.org/officeDocument/2006/relationships/tags" Target="../tags/tag34.xml"/><Relationship Id="rId2" Type="http://schemas.microsoft.com/office/2007/relationships/hdphoto" Target="../media/image6.wdp"/><Relationship Id="rId17" Type="http://schemas.openxmlformats.org/officeDocument/2006/relationships/vmlDrawing" Target="../drawings/vmlDrawing3.vml"/><Relationship Id="rId16" Type="http://schemas.openxmlformats.org/officeDocument/2006/relationships/slideLayout" Target="../slideLayouts/slideLayout2.xml"/><Relationship Id="rId15" Type="http://schemas.openxmlformats.org/officeDocument/2006/relationships/image" Target="../media/image33.jpeg"/><Relationship Id="rId14" Type="http://schemas.openxmlformats.org/officeDocument/2006/relationships/image" Target="../media/image32.jpeg"/><Relationship Id="rId13" Type="http://schemas.openxmlformats.org/officeDocument/2006/relationships/image" Target="../media/image31.jpeg"/><Relationship Id="rId12" Type="http://schemas.openxmlformats.org/officeDocument/2006/relationships/image" Target="../media/image30.jpeg"/><Relationship Id="rId11" Type="http://schemas.openxmlformats.org/officeDocument/2006/relationships/image" Target="../media/image29.jpeg"/><Relationship Id="rId10" Type="http://schemas.openxmlformats.org/officeDocument/2006/relationships/image" Target="../media/image28.jpe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34"/>
          <p:cNvPicPr>
            <a:picLocks noChangeAspect="1"/>
          </p:cNvPicPr>
          <p:nvPr/>
        </p:nvPicPr>
        <p:blipFill>
          <a:blip r:embed="rId1"/>
          <a:srcRect t="5158" b="10433"/>
          <a:stretch>
            <a:fillRect/>
          </a:stretch>
        </p:blipFill>
        <p:spPr>
          <a:xfrm>
            <a:off x="-13335" y="0"/>
            <a:ext cx="12205335" cy="6868795"/>
          </a:xfrm>
          <a:prstGeom prst="rect">
            <a:avLst/>
          </a:prstGeom>
        </p:spPr>
      </p:pic>
      <p:sp>
        <p:nvSpPr>
          <p:cNvPr id="7" name="矩形 6"/>
          <p:cNvSpPr/>
          <p:nvPr/>
        </p:nvSpPr>
        <p:spPr>
          <a:xfrm>
            <a:off x="-15812" y="0"/>
            <a:ext cx="12213908" cy="6868795"/>
          </a:xfrm>
          <a:prstGeom prst="rect">
            <a:avLst/>
          </a:prstGeom>
          <a:gradFill flip="none" rotWithShape="1">
            <a:gsLst>
              <a:gs pos="0">
                <a:schemeClr val="accent1">
                  <a:lumMod val="75000"/>
                  <a:alpha val="12000"/>
                </a:schemeClr>
              </a:gs>
              <a:gs pos="30000">
                <a:schemeClr val="accent1">
                  <a:lumMod val="50000"/>
                  <a:alpha val="49000"/>
                </a:schemeClr>
              </a:gs>
              <a:gs pos="70000">
                <a:srgbClr val="1E386B">
                  <a:alpha val="95000"/>
                </a:srgbClr>
              </a:gs>
              <a:gs pos="100000">
                <a:srgbClr val="213866"/>
              </a:gs>
            </a:gsLst>
            <a:lin ang="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8" name="稻壳儿深海小鱼"/>
          <p:cNvSpPr txBox="1"/>
          <p:nvPr>
            <p:custDataLst>
              <p:tags r:id="rId2"/>
            </p:custDataLst>
          </p:nvPr>
        </p:nvSpPr>
        <p:spPr>
          <a:xfrm>
            <a:off x="1910079" y="2416175"/>
            <a:ext cx="9643745" cy="645160"/>
          </a:xfrm>
          <a:prstGeom prst="rect">
            <a:avLst/>
          </a:prstGeom>
          <a:noFill/>
        </p:spPr>
        <p:txBody>
          <a:bodyPr wrap="square" rtlCol="0">
            <a:spAutoFit/>
            <a:scene3d>
              <a:camera prst="orthographicFront"/>
              <a:lightRig rig="threePt" dir="t"/>
            </a:scene3d>
            <a:sp3d contourW="12700"/>
          </a:bodyPr>
          <a:lstStyle/>
          <a:p>
            <a:pPr algn="r"/>
            <a:r>
              <a:rPr lang="zh-CN" altLang="en-US" sz="3600" b="1" spc="-150" dirty="0">
                <a:solidFill>
                  <a:schemeClr val="bg1"/>
                </a:solidFill>
                <a:latin typeface="思源黑体 CN Light" panose="020B0300000000000000" pitchFamily="34" charset="-122"/>
                <a:ea typeface="思源黑体 CN Light" panose="020B0300000000000000" pitchFamily="34" charset="-122"/>
                <a:sym typeface="Arial" panose="020B0604020202020204" pitchFamily="34" charset="0"/>
              </a:rPr>
              <a:t>基于非结构化网格的三维重力异常正演</a:t>
            </a:r>
            <a:endParaRPr lang="zh-CN" altLang="en-US" sz="3600" b="1" spc="-150" dirty="0">
              <a:solidFill>
                <a:schemeClr val="bg1"/>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17" name="文本框 16"/>
          <p:cNvSpPr txBox="1"/>
          <p:nvPr>
            <p:custDataLst>
              <p:tags r:id="rId3"/>
            </p:custDataLst>
          </p:nvPr>
        </p:nvSpPr>
        <p:spPr bwMode="auto">
          <a:xfrm>
            <a:off x="6445250" y="1902460"/>
            <a:ext cx="5108575" cy="368300"/>
          </a:xfrm>
          <a:prstGeom prst="rect">
            <a:avLst/>
          </a:prstGeom>
          <a:noFill/>
        </p:spPr>
        <p:txBody>
          <a:bodyPr wrap="square">
            <a:spAutoFit/>
            <a:scene3d>
              <a:camera prst="orthographicFront"/>
              <a:lightRig rig="threePt" dir="t"/>
            </a:scene3d>
            <a:sp3d contourW="12700"/>
          </a:bodyPr>
          <a:lstStyle/>
          <a:p>
            <a:pPr algn="r" eaLnBrk="1" fontAlgn="auto" hangingPunct="1">
              <a:spcBef>
                <a:spcPts val="0"/>
              </a:spcBef>
              <a:spcAft>
                <a:spcPts val="0"/>
              </a:spcAft>
              <a:defRPr/>
            </a:pPr>
            <a:r>
              <a:rPr lang="en-US" altLang="zh-CN" spc="300" dirty="0">
                <a:solidFill>
                  <a:schemeClr val="bg1"/>
                </a:solidFill>
                <a:latin typeface="思源黑体 CN Medium" panose="020B0600000000000000" charset="-122"/>
                <a:ea typeface="思源黑体 CN Medium" panose="020B0600000000000000" charset="-122"/>
                <a:cs typeface="思源黑体 CN Medium" panose="020B0600000000000000" charset="-122"/>
              </a:rPr>
              <a:t>2024</a:t>
            </a:r>
            <a:r>
              <a:rPr lang="zh-CN" altLang="en-US" spc="300" dirty="0">
                <a:solidFill>
                  <a:schemeClr val="bg1"/>
                </a:solidFill>
                <a:latin typeface="思源黑体 CN Medium" panose="020B0600000000000000" charset="-122"/>
                <a:ea typeface="思源黑体 CN Medium" panose="020B0600000000000000" charset="-122"/>
                <a:cs typeface="思源黑体 CN Medium" panose="020B0600000000000000" charset="-122"/>
              </a:rPr>
              <a:t>年大学生创新创业项目</a:t>
            </a:r>
            <a:endParaRPr lang="zh-CN" altLang="en-US" spc="300" dirty="0">
              <a:solidFill>
                <a:schemeClr val="bg1"/>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27" name="稻壳儿深海小鱼"/>
          <p:cNvSpPr txBox="1"/>
          <p:nvPr>
            <p:custDataLst>
              <p:tags r:id="rId4"/>
            </p:custDataLst>
          </p:nvPr>
        </p:nvSpPr>
        <p:spPr>
          <a:xfrm>
            <a:off x="7043337" y="4305300"/>
            <a:ext cx="1901190" cy="369332"/>
          </a:xfrm>
          <a:prstGeom prst="rect">
            <a:avLst/>
          </a:prstGeom>
          <a:noFill/>
          <a:ln>
            <a:solidFill>
              <a:schemeClr val="bg1"/>
            </a:solidFill>
          </a:ln>
        </p:spPr>
        <p:txBody>
          <a:bodyPr wrap="square" rtlCol="0" anchor="ctr">
            <a:spAutoFit/>
            <a:scene3d>
              <a:camera prst="orthographicFront"/>
              <a:lightRig rig="threePt" dir="t"/>
            </a:scene3d>
            <a:sp3d contourW="12700"/>
          </a:bodyPr>
          <a:lstStyle/>
          <a:p>
            <a:pPr algn="ctr"/>
            <a:r>
              <a:rPr lang="zh-CN" altLang="en-US"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负责人：杨曜堃</a:t>
            </a:r>
            <a:endParaRPr lang="zh-CN" altLang="en-US"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8" name="稻壳儿深海小鱼"/>
          <p:cNvSpPr txBox="1"/>
          <p:nvPr>
            <p:custDataLst>
              <p:tags r:id="rId5"/>
            </p:custDataLst>
          </p:nvPr>
        </p:nvSpPr>
        <p:spPr>
          <a:xfrm>
            <a:off x="9300344" y="4305300"/>
            <a:ext cx="2150484" cy="369332"/>
          </a:xfrm>
          <a:prstGeom prst="rect">
            <a:avLst/>
          </a:prstGeom>
          <a:noFill/>
          <a:ln>
            <a:solidFill>
              <a:schemeClr val="bg1"/>
            </a:solidFill>
          </a:ln>
        </p:spPr>
        <p:txBody>
          <a:bodyPr wrap="square" rtlCol="0" anchor="ctr">
            <a:spAutoFit/>
            <a:scene3d>
              <a:camera prst="orthographicFront"/>
              <a:lightRig rig="threePt" dir="t"/>
            </a:scene3d>
            <a:sp3d contourW="12700"/>
          </a:bodyPr>
          <a:lstStyle/>
          <a:p>
            <a:pPr algn="ctr"/>
            <a:r>
              <a:rPr lang="zh-CN" altLang="en-US"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rPr>
              <a:t>指导老师：童孝忠</a:t>
            </a:r>
            <a:endParaRPr lang="zh-CN" altLang="en-US" b="1" dirty="0">
              <a:solidFill>
                <a:schemeClr val="bg1"/>
              </a:solidFill>
              <a:latin typeface="思源黑体 CN Regular" panose="020B0500000000000000" pitchFamily="34" charset="-122"/>
              <a:ea typeface="思源黑体 CN Regular" panose="020B0500000000000000" pitchFamily="34" charset="-122"/>
              <a:sym typeface="Arial" panose="020B0604020202020204" pitchFamily="34" charset="0"/>
            </a:endParaRPr>
          </a:p>
        </p:txBody>
      </p:sp>
      <p:sp>
        <p:nvSpPr>
          <p:cNvPr id="2" name="文本框 1"/>
          <p:cNvSpPr txBox="1"/>
          <p:nvPr/>
        </p:nvSpPr>
        <p:spPr>
          <a:xfrm>
            <a:off x="2835796" y="3244334"/>
            <a:ext cx="8718028" cy="645160"/>
          </a:xfrm>
          <a:prstGeom prst="rect">
            <a:avLst/>
          </a:prstGeom>
          <a:noFill/>
        </p:spPr>
        <p:txBody>
          <a:bodyPr wrap="square" rtlCol="0">
            <a:spAutoFit/>
          </a:bodyPr>
          <a:lstStyle/>
          <a:p>
            <a:pPr algn="r"/>
            <a:r>
              <a:rPr lang="en-US" altLang="zh-CN" dirty="0">
                <a:solidFill>
                  <a:schemeClr val="bg1"/>
                </a:solidFill>
                <a:latin typeface="思源黑体 CN ExtraLight" panose="020B0200000000000000" pitchFamily="34" charset="-122"/>
                <a:ea typeface="思源黑体 CN ExtraLight" panose="020B0200000000000000" pitchFamily="34" charset="-122"/>
              </a:rPr>
              <a:t>                     Forward Modeling of Three-Dimensional Gravity Anomalies Based on Unstructured Grids</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grpSp>
        <p:nvGrpSpPr>
          <p:cNvPr id="3" name="组合 2"/>
          <p:cNvGrpSpPr/>
          <p:nvPr/>
        </p:nvGrpSpPr>
        <p:grpSpPr>
          <a:xfrm>
            <a:off x="445490" y="315678"/>
            <a:ext cx="4259860" cy="481626"/>
            <a:chOff x="445490" y="315678"/>
            <a:chExt cx="4259860" cy="481626"/>
          </a:xfrm>
        </p:grpSpPr>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490" y="315678"/>
              <a:ext cx="1658256" cy="481626"/>
            </a:xfrm>
            <a:prstGeom prst="rect">
              <a:avLst/>
            </a:prstGeom>
          </p:spPr>
        </p:pic>
        <p:sp>
          <p:nvSpPr>
            <p:cNvPr id="9" name="文本框 8"/>
            <p:cNvSpPr txBox="1"/>
            <p:nvPr/>
          </p:nvSpPr>
          <p:spPr>
            <a:xfrm>
              <a:off x="2103746" y="320814"/>
              <a:ext cx="2601604" cy="338554"/>
            </a:xfrm>
            <a:prstGeom prst="rect">
              <a:avLst/>
            </a:prstGeom>
            <a:noFill/>
          </p:spPr>
          <p:txBody>
            <a:bodyPr wrap="square" rtlCol="0">
              <a:spAutoFit/>
            </a:bodyPr>
            <a:lstStyle/>
            <a:p>
              <a:r>
                <a:rPr lang="zh-CN" altLang="en-US" sz="1600" dirty="0">
                  <a:solidFill>
                    <a:schemeClr val="bg1"/>
                  </a:solidFill>
                  <a:latin typeface="思源黑体 CN Medium" panose="020B0600000000000000" charset="-122"/>
                  <a:ea typeface="思源黑体 CN Medium" panose="020B0600000000000000" charset="-122"/>
                </a:rPr>
                <a:t>地球科学与信息物理学院</a:t>
              </a:r>
              <a:endParaRPr lang="zh-CN" altLang="en-US" sz="1600" dirty="0">
                <a:solidFill>
                  <a:schemeClr val="bg1"/>
                </a:solidFill>
                <a:latin typeface="思源黑体 CN Medium" panose="020B0600000000000000" charset="-122"/>
                <a:ea typeface="思源黑体 CN Medium" panose="020B0600000000000000" charset="-122"/>
              </a:endParaRPr>
            </a:p>
          </p:txBody>
        </p:sp>
        <p:sp>
          <p:nvSpPr>
            <p:cNvPr id="10" name="文本框 9"/>
            <p:cNvSpPr txBox="1"/>
            <p:nvPr/>
          </p:nvSpPr>
          <p:spPr>
            <a:xfrm>
              <a:off x="2125273" y="589686"/>
              <a:ext cx="2270760" cy="184666"/>
            </a:xfrm>
            <a:prstGeom prst="rect">
              <a:avLst/>
            </a:prstGeom>
            <a:noFill/>
          </p:spPr>
          <p:txBody>
            <a:bodyPr wrap="square" rtlCol="0">
              <a:spAutoFit/>
            </a:bodyPr>
            <a:lstStyle/>
            <a:p>
              <a:r>
                <a:rPr lang="en-US" altLang="zh-CN" sz="600" dirty="0">
                  <a:solidFill>
                    <a:schemeClr val="bg1"/>
                  </a:solidFill>
                  <a:latin typeface="思源黑体 CN Bold" panose="020B0800000000000000" pitchFamily="34" charset="-122"/>
                  <a:ea typeface="思源黑体 CN Bold" panose="020B0800000000000000" pitchFamily="34" charset="-122"/>
                </a:rPr>
                <a:t>School of Geoscience and Info-physics</a:t>
              </a:r>
              <a:endParaRPr lang="zh-CN" altLang="en-US" sz="600" dirty="0">
                <a:solidFill>
                  <a:schemeClr val="bg1"/>
                </a:solidFill>
                <a:latin typeface="思源黑体 CN Bold" panose="020B0800000000000000" pitchFamily="34" charset="-122"/>
                <a:ea typeface="思源黑体 CN Bold" panose="020B0800000000000000" pitchFamily="34" charset="-122"/>
              </a:endParaRPr>
            </a:p>
          </p:txBody>
        </p:sp>
      </p:grpSp>
      <p:sp>
        <p:nvSpPr>
          <p:cNvPr id="11" name="文本框 10"/>
          <p:cNvSpPr txBox="1"/>
          <p:nvPr/>
        </p:nvSpPr>
        <p:spPr>
          <a:xfrm>
            <a:off x="6421628" y="6177280"/>
            <a:ext cx="5029200" cy="369332"/>
          </a:xfrm>
          <a:prstGeom prst="rect">
            <a:avLst/>
          </a:prstGeom>
          <a:noFill/>
        </p:spPr>
        <p:txBody>
          <a:bodyPr wrap="square" rtlCol="0">
            <a:spAutoFit/>
          </a:bodyPr>
          <a:lstStyle/>
          <a:p>
            <a:pPr algn="r"/>
            <a:r>
              <a:rPr lang="zh-CN" altLang="en-US" dirty="0">
                <a:solidFill>
                  <a:schemeClr val="bg1"/>
                </a:solidFill>
                <a:latin typeface="思源黑体 CN Regular" panose="020B0500000000000000" pitchFamily="34" charset="-122"/>
                <a:ea typeface="思源黑体 CN Regular" panose="020B0500000000000000" pitchFamily="34" charset="-122"/>
              </a:rPr>
              <a:t>项目成员：李恒  李阳 </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此前取得的主要成果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16" name="文本框 15"/>
          <p:cNvSpPr txBox="1"/>
          <p:nvPr/>
        </p:nvSpPr>
        <p:spPr>
          <a:xfrm>
            <a:off x="441325" y="1275715"/>
            <a:ext cx="8335645" cy="521970"/>
          </a:xfrm>
          <a:prstGeom prst="rect">
            <a:avLst/>
          </a:prstGeom>
          <a:noFill/>
        </p:spPr>
        <p:txBody>
          <a:bodyPr wrap="square" rtlCol="0">
            <a:spAutoFit/>
          </a:bodyPr>
          <a:p>
            <a:r>
              <a:rPr lang="zh-CN" altLang="en-US" sz="2800" dirty="0">
                <a:solidFill>
                  <a:schemeClr val="accent3">
                    <a:lumMod val="50000"/>
                  </a:schemeClr>
                </a:solidFill>
                <a:latin typeface="OPPO Sans" panose="00020600040101010101" pitchFamily="18" charset="-122"/>
                <a:ea typeface="OPPO Sans" panose="00020600040101010101" pitchFamily="18" charset="-122"/>
                <a:cs typeface="OPPO Sans" panose="00020600040101010101" pitchFamily="18" charset="-122"/>
                <a:sym typeface="+mn-ea"/>
              </a:rPr>
              <a:t>广义最小残差算法结合不完全</a:t>
            </a:r>
            <a:r>
              <a:rPr lang="en-US" altLang="zh-CN" sz="2800" dirty="0">
                <a:solidFill>
                  <a:schemeClr val="accent3">
                    <a:lumMod val="50000"/>
                  </a:schemeClr>
                </a:solidFill>
                <a:latin typeface="OPPO Sans" panose="00020600040101010101" pitchFamily="18" charset="-122"/>
                <a:ea typeface="OPPO Sans" panose="00020600040101010101" pitchFamily="18" charset="-122"/>
                <a:cs typeface="OPPO Sans" panose="00020600040101010101" pitchFamily="18" charset="-122"/>
                <a:sym typeface="+mn-ea"/>
              </a:rPr>
              <a:t>LU</a:t>
            </a:r>
            <a:r>
              <a:rPr lang="zh-CN" altLang="en-US" sz="2800" dirty="0">
                <a:solidFill>
                  <a:schemeClr val="accent3">
                    <a:lumMod val="50000"/>
                  </a:schemeClr>
                </a:solidFill>
                <a:latin typeface="OPPO Sans" panose="00020600040101010101" pitchFamily="18" charset="-122"/>
                <a:ea typeface="OPPO Sans" panose="00020600040101010101" pitchFamily="18" charset="-122"/>
                <a:cs typeface="OPPO Sans" panose="00020600040101010101" pitchFamily="18" charset="-122"/>
                <a:sym typeface="+mn-ea"/>
              </a:rPr>
              <a:t>分解</a:t>
            </a:r>
            <a:r>
              <a:rPr lang="en-US" altLang="zh-CN" sz="2800" dirty="0" err="1">
                <a:solidFill>
                  <a:schemeClr val="bg1">
                    <a:lumMod val="50000"/>
                  </a:schemeClr>
                </a:solidFill>
                <a:latin typeface="OPPO Sans" panose="00020600040101010101" pitchFamily="18" charset="-122"/>
                <a:ea typeface="OPPO Sans" panose="00020600040101010101" pitchFamily="18" charset="-122"/>
                <a:cs typeface="OPPO Sans" panose="00020600040101010101" pitchFamily="18" charset="-122"/>
                <a:sym typeface="+mn-ea"/>
              </a:rPr>
              <a:t>GMRES</a:t>
            </a:r>
            <a:r>
              <a:rPr lang="zh-CN" altLang="en-US" sz="2800" dirty="0">
                <a:solidFill>
                  <a:schemeClr val="bg1">
                    <a:lumMod val="50000"/>
                  </a:schemeClr>
                </a:solidFill>
                <a:latin typeface="OPPO Sans" panose="00020600040101010101" pitchFamily="18" charset="-122"/>
                <a:ea typeface="OPPO Sans" panose="00020600040101010101" pitchFamily="18" charset="-122"/>
                <a:cs typeface="OPPO Sans" panose="00020600040101010101" pitchFamily="18" charset="-122"/>
                <a:sym typeface="+mn-ea"/>
              </a:rPr>
              <a:t>（</a:t>
            </a:r>
            <a:r>
              <a:rPr lang="en-US" altLang="zh-CN" sz="2800" dirty="0">
                <a:solidFill>
                  <a:schemeClr val="bg1">
                    <a:lumMod val="50000"/>
                  </a:schemeClr>
                </a:solidFill>
                <a:latin typeface="OPPO Sans" panose="00020600040101010101" pitchFamily="18" charset="-122"/>
                <a:ea typeface="OPPO Sans" panose="00020600040101010101" pitchFamily="18" charset="-122"/>
                <a:cs typeface="OPPO Sans" panose="00020600040101010101" pitchFamily="18" charset="-122"/>
                <a:sym typeface="+mn-ea"/>
              </a:rPr>
              <a:t>m</a:t>
            </a:r>
            <a:r>
              <a:rPr lang="zh-CN" altLang="en-US" sz="2800" dirty="0">
                <a:solidFill>
                  <a:schemeClr val="bg1">
                    <a:lumMod val="50000"/>
                  </a:schemeClr>
                </a:solidFill>
                <a:latin typeface="OPPO Sans" panose="00020600040101010101" pitchFamily="18" charset="-122"/>
                <a:ea typeface="OPPO Sans" panose="00020600040101010101" pitchFamily="18" charset="-122"/>
                <a:cs typeface="OPPO Sans" panose="00020600040101010101" pitchFamily="18" charset="-122"/>
                <a:sym typeface="+mn-ea"/>
              </a:rPr>
              <a:t>）</a:t>
            </a:r>
            <a:endParaRPr lang="zh-CN" altLang="en-US" sz="2800" dirty="0">
              <a:solidFill>
                <a:schemeClr val="tx2">
                  <a:lumMod val="75000"/>
                </a:schemeClr>
              </a:solidFill>
              <a:latin typeface="OPPO Sans" panose="00020600040101010101" pitchFamily="18" charset="-122"/>
              <a:ea typeface="OPPO Sans" panose="00020600040101010101" pitchFamily="18" charset="-122"/>
              <a:cs typeface="OPPO Sans" panose="00020600040101010101" pitchFamily="18" charset="-122"/>
            </a:endParaRPr>
          </a:p>
        </p:txBody>
      </p:sp>
      <p:sp>
        <p:nvSpPr>
          <p:cNvPr id="17" name="文本框 16"/>
          <p:cNvSpPr txBox="1"/>
          <p:nvPr>
            <p:custDataLst>
              <p:tags r:id="rId3"/>
            </p:custDataLst>
          </p:nvPr>
        </p:nvSpPr>
        <p:spPr>
          <a:xfrm>
            <a:off x="544830" y="5274945"/>
            <a:ext cx="6268720" cy="1014730"/>
          </a:xfrm>
          <a:prstGeom prst="rect">
            <a:avLst/>
          </a:prstGeom>
          <a:noFill/>
        </p:spPr>
        <p:txBody>
          <a:bodyPr wrap="square" rtlCol="0">
            <a:spAutoFit/>
          </a:bodyPr>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我们使用预条件</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GMRES</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迭代法改进了有限差分</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法，面对复杂模型依然表现出了较好的速度，可以应用于非结构化网格三维重力异常</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正演</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pic>
        <p:nvPicPr>
          <p:cNvPr id="11" name="图片 10"/>
          <p:cNvPicPr>
            <a:picLocks noChangeAspect="1"/>
          </p:cNvPicPr>
          <p:nvPr/>
        </p:nvPicPr>
        <p:blipFill>
          <a:blip r:embed="rId4"/>
          <a:srcRect t="6413" b="2199"/>
          <a:stretch>
            <a:fillRect/>
          </a:stretch>
        </p:blipFill>
        <p:spPr>
          <a:xfrm>
            <a:off x="441325" y="2275205"/>
            <a:ext cx="4228465" cy="2522220"/>
          </a:xfrm>
          <a:prstGeom prst="rect">
            <a:avLst/>
          </a:prstGeom>
          <a:noFill/>
          <a:ln>
            <a:noFill/>
          </a:ln>
        </p:spPr>
      </p:pic>
      <p:pic>
        <p:nvPicPr>
          <p:cNvPr id="13" name="图片 12"/>
          <p:cNvPicPr>
            <a:picLocks noChangeAspect="1"/>
          </p:cNvPicPr>
          <p:nvPr/>
        </p:nvPicPr>
        <p:blipFill>
          <a:blip r:embed="rId5"/>
          <a:srcRect l="7506" r="8078" b="4839"/>
          <a:stretch>
            <a:fillRect/>
          </a:stretch>
        </p:blipFill>
        <p:spPr>
          <a:xfrm>
            <a:off x="7822565" y="2053590"/>
            <a:ext cx="3491865" cy="2852420"/>
          </a:xfrm>
          <a:prstGeom prst="rect">
            <a:avLst/>
          </a:prstGeom>
          <a:noFill/>
          <a:ln>
            <a:noFill/>
          </a:ln>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507230" y="2167255"/>
            <a:ext cx="3045460" cy="273875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34"/>
          <p:cNvPicPr>
            <a:picLocks noChangeAspect="1"/>
          </p:cNvPicPr>
          <p:nvPr/>
        </p:nvPicPr>
        <p:blipFill>
          <a:blip r:embed="rId1"/>
          <a:srcRect t="5158" b="10433"/>
          <a:stretch>
            <a:fillRect/>
          </a:stretch>
        </p:blipFill>
        <p:spPr>
          <a:xfrm>
            <a:off x="-13335" y="0"/>
            <a:ext cx="12205335" cy="6868795"/>
          </a:xfrm>
          <a:prstGeom prst="rect">
            <a:avLst/>
          </a:prstGeom>
        </p:spPr>
      </p:pic>
      <p:sp>
        <p:nvSpPr>
          <p:cNvPr id="7" name="矩形 6"/>
          <p:cNvSpPr/>
          <p:nvPr/>
        </p:nvSpPr>
        <p:spPr>
          <a:xfrm>
            <a:off x="-15812" y="0"/>
            <a:ext cx="12213908" cy="6868795"/>
          </a:xfrm>
          <a:prstGeom prst="rect">
            <a:avLst/>
          </a:prstGeom>
          <a:gradFill flip="none" rotWithShape="1">
            <a:gsLst>
              <a:gs pos="0">
                <a:schemeClr val="accent1">
                  <a:lumMod val="75000"/>
                  <a:alpha val="12000"/>
                </a:schemeClr>
              </a:gs>
              <a:gs pos="30000">
                <a:schemeClr val="accent1">
                  <a:lumMod val="50000"/>
                  <a:alpha val="49000"/>
                </a:schemeClr>
              </a:gs>
              <a:gs pos="70000">
                <a:srgbClr val="1E386B">
                  <a:alpha val="95000"/>
                </a:srgbClr>
              </a:gs>
              <a:gs pos="100000">
                <a:srgbClr val="213866"/>
              </a:gs>
            </a:gsLst>
            <a:lin ang="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grpSp>
        <p:nvGrpSpPr>
          <p:cNvPr id="2" name="稻壳儿深海小鱼"/>
          <p:cNvGrpSpPr/>
          <p:nvPr/>
        </p:nvGrpSpPr>
        <p:grpSpPr>
          <a:xfrm>
            <a:off x="3194685" y="2251366"/>
            <a:ext cx="5802630" cy="2165400"/>
            <a:chOff x="5053" y="3132"/>
            <a:chExt cx="9138" cy="3410"/>
          </a:xfrm>
        </p:grpSpPr>
        <p:grpSp>
          <p:nvGrpSpPr>
            <p:cNvPr id="5" name="组合 4"/>
            <p:cNvGrpSpPr/>
            <p:nvPr/>
          </p:nvGrpSpPr>
          <p:grpSpPr>
            <a:xfrm>
              <a:off x="6166" y="3132"/>
              <a:ext cx="6912" cy="2746"/>
              <a:chOff x="7584313" y="1182062"/>
              <a:chExt cx="2122551" cy="843348"/>
            </a:xfrm>
          </p:grpSpPr>
          <p:sp>
            <p:nvSpPr>
              <p:cNvPr id="9" name="文本框 4"/>
              <p:cNvSpPr txBox="1"/>
              <p:nvPr/>
            </p:nvSpPr>
            <p:spPr>
              <a:xfrm>
                <a:off x="7584313" y="1712833"/>
                <a:ext cx="2122551" cy="3125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3600" b="1" dirty="0">
                    <a:solidFill>
                      <a:schemeClr val="bg1"/>
                    </a:solidFill>
                    <a:latin typeface="思源黑体 CN Medium" panose="020B0600000000000000" charset="-122"/>
                    <a:ea typeface="思源黑体 CN Medium" panose="020B0600000000000000" charset="-122"/>
                    <a:cs typeface="+mn-ea"/>
                  </a:rPr>
                  <a:t>已取得的阶段性成果</a:t>
                </a:r>
                <a:endParaRPr lang="zh-CN" altLang="en-US" sz="3600" b="1" dirty="0">
                  <a:solidFill>
                    <a:schemeClr val="bg1"/>
                  </a:solidFill>
                  <a:latin typeface="思源黑体 CN Medium" panose="020B0600000000000000" charset="-122"/>
                  <a:ea typeface="思源黑体 CN Medium" panose="020B0600000000000000" charset="-122"/>
                  <a:cs typeface="+mn-ea"/>
                </a:endParaRPr>
              </a:p>
            </p:txBody>
          </p:sp>
          <p:grpSp>
            <p:nvGrpSpPr>
              <p:cNvPr id="10" name="组合 9"/>
              <p:cNvGrpSpPr/>
              <p:nvPr/>
            </p:nvGrpSpPr>
            <p:grpSpPr>
              <a:xfrm>
                <a:off x="8407684" y="1182062"/>
                <a:ext cx="475332" cy="422565"/>
                <a:chOff x="8407684" y="1182062"/>
                <a:chExt cx="475332" cy="422565"/>
              </a:xfrm>
            </p:grpSpPr>
            <p:sp>
              <p:nvSpPr>
                <p:cNvPr id="11" name="圆角矩形 8"/>
                <p:cNvSpPr/>
                <p:nvPr/>
              </p:nvSpPr>
              <p:spPr>
                <a:xfrm>
                  <a:off x="8407684" y="1182062"/>
                  <a:ext cx="456653" cy="422565"/>
                </a:xfrm>
                <a:prstGeom prst="roundRect">
                  <a:avLst/>
                </a:prstGeom>
                <a:noFill/>
                <a:ln w="19050">
                  <a:solidFill>
                    <a:schemeClr val="bg1"/>
                  </a:solid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思源宋体 CN Heavy" panose="02020900000000000000" pitchFamily="18" charset="-122"/>
                    <a:ea typeface="思源宋体 CN Heavy" panose="02020900000000000000" pitchFamily="18" charset="-122"/>
                    <a:cs typeface="+mn-ea"/>
                    <a:sym typeface="+mn-lt"/>
                  </a:endParaRPr>
                </a:p>
              </p:txBody>
            </p:sp>
            <p:sp>
              <p:nvSpPr>
                <p:cNvPr id="12" name="文本框 9"/>
                <p:cNvSpPr txBox="1"/>
                <p:nvPr/>
              </p:nvSpPr>
              <p:spPr>
                <a:xfrm>
                  <a:off x="8408161" y="1184816"/>
                  <a:ext cx="474855" cy="417058"/>
                </a:xfrm>
                <a:prstGeom prst="rect">
                  <a:avLst/>
                </a:prstGeom>
                <a:noFill/>
              </p:spPr>
              <p:txBody>
                <a:bodyPr wrap="square" rtlCol="0" anchor="ctr">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0"/>
                    </a:spcBef>
                    <a:spcAft>
                      <a:spcPts val="0"/>
                    </a:spcAft>
                    <a:buClrTx/>
                    <a:buSzTx/>
                    <a:buFontTx/>
                    <a:buNone/>
                    <a:defRPr/>
                  </a:pPr>
                  <a:r>
                    <a:rPr kumimoji="0" lang="en-US" altLang="zh-CN" sz="4400" i="0" u="none" strike="noStrike" kern="1200" cap="none" spc="0" normalizeH="0" baseline="0" noProof="0" dirty="0">
                      <a:ln>
                        <a:noFill/>
                      </a:ln>
                      <a:solidFill>
                        <a:schemeClr val="bg1"/>
                      </a:solidFill>
                      <a:effectLst/>
                      <a:uLnTx/>
                      <a:uFillTx/>
                      <a:latin typeface="Century Gothic" panose="020B0502020202020204" pitchFamily="34" charset="0"/>
                      <a:ea typeface="+mj-ea"/>
                      <a:cs typeface="+mn-ea"/>
                      <a:sym typeface="+mn-lt"/>
                    </a:rPr>
                    <a:t>02</a:t>
                  </a:r>
                  <a:endParaRPr kumimoji="0" lang="en-US" altLang="zh-CN" sz="4400" i="0" u="none" strike="noStrike" kern="1200" cap="none" spc="0" normalizeH="0" baseline="0" noProof="0" dirty="0">
                    <a:ln>
                      <a:noFill/>
                    </a:ln>
                    <a:solidFill>
                      <a:schemeClr val="bg1"/>
                    </a:solidFill>
                    <a:effectLst/>
                    <a:uLnTx/>
                    <a:uFillTx/>
                    <a:latin typeface="Century Gothic" panose="020B0502020202020204" pitchFamily="34" charset="0"/>
                    <a:ea typeface="+mj-ea"/>
                    <a:cs typeface="+mn-ea"/>
                    <a:sym typeface="+mn-lt"/>
                  </a:endParaRPr>
                </a:p>
              </p:txBody>
            </p:sp>
          </p:grpSp>
        </p:grpSp>
        <p:sp>
          <p:nvSpPr>
            <p:cNvPr id="8" name="矩形 7"/>
            <p:cNvSpPr/>
            <p:nvPr/>
          </p:nvSpPr>
          <p:spPr bwMode="auto">
            <a:xfrm>
              <a:off x="5053" y="6002"/>
              <a:ext cx="9138" cy="54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lang="en-US" altLang="zh-CN" sz="1600" dirty="0">
                  <a:solidFill>
                    <a:schemeClr val="bg1"/>
                  </a:solidFill>
                  <a:latin typeface="思源黑体 CN Light" panose="020B0300000000000000" pitchFamily="34" charset="-122"/>
                  <a:ea typeface="思源黑体 CN Light" panose="020B0300000000000000" pitchFamily="34" charset="-122"/>
                  <a:cs typeface="+mn-ea"/>
                </a:rPr>
                <a:t>Phased Results Have Been Achieved</a:t>
              </a:r>
              <a:endParaRPr lang="en-US" altLang="zh-CN" sz="1600" dirty="0">
                <a:solidFill>
                  <a:schemeClr val="bg1"/>
                </a:solidFill>
                <a:latin typeface="思源黑体 CN Light" panose="020B0300000000000000" pitchFamily="34" charset="-122"/>
                <a:ea typeface="思源黑体 CN Light" panose="020B0300000000000000" pitchFamily="34" charset="-122"/>
                <a:cs typeface="+mn-ea"/>
              </a:endParaRPr>
            </a:p>
          </p:txBody>
        </p:sp>
      </p:grpSp>
      <p:sp>
        <p:nvSpPr>
          <p:cNvPr id="3" name="文本框 2"/>
          <p:cNvSpPr txBox="1"/>
          <p:nvPr/>
        </p:nvSpPr>
        <p:spPr>
          <a:xfrm>
            <a:off x="1379132" y="5348273"/>
            <a:ext cx="2090209" cy="861774"/>
          </a:xfrm>
          <a:prstGeom prst="rect">
            <a:avLst/>
          </a:prstGeom>
          <a:noFill/>
          <a:ln>
            <a:solidFill>
              <a:schemeClr val="bg1"/>
            </a:solidFill>
          </a:ln>
          <a:effectLst/>
        </p:spPr>
        <p:txBody>
          <a:bodyPr wrap="square" rtlCol="0">
            <a:spAutoFit/>
          </a:bodyPr>
          <a:lstStyle/>
          <a:p>
            <a:pPr algn="ctr"/>
            <a:r>
              <a:rPr lang="zh-CN" altLang="en-US" dirty="0">
                <a:solidFill>
                  <a:schemeClr val="bg1"/>
                </a:solidFill>
                <a:latin typeface="思源黑体 CN Medium" panose="020B0600000000000000" charset="-122"/>
                <a:ea typeface="思源黑体 CN Medium" panose="020B0600000000000000" charset="-122"/>
              </a:rPr>
              <a:t>前期研究成果</a:t>
            </a:r>
            <a:endParaRPr lang="en-US" altLang="zh-CN" dirty="0">
              <a:solidFill>
                <a:schemeClr val="bg1"/>
              </a:solidFill>
              <a:latin typeface="思源黑体 CN Medium" panose="020B0600000000000000" charset="-122"/>
              <a:ea typeface="思源黑体 CN Medium" panose="020B0600000000000000" charset="-122"/>
            </a:endParaRPr>
          </a:p>
          <a:p>
            <a:pPr algn="ctr"/>
            <a:r>
              <a:rPr lang="en-US" altLang="zh-CN" sz="1600" dirty="0">
                <a:solidFill>
                  <a:schemeClr val="bg1"/>
                </a:solidFill>
                <a:latin typeface="思源黑体 CN ExtraLight" panose="020B0200000000000000" pitchFamily="34" charset="-122"/>
                <a:ea typeface="思源黑体 CN ExtraLight" panose="020B0200000000000000" pitchFamily="34" charset="-122"/>
              </a:rPr>
              <a:t>Previous Research Results</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4" name="文本框 3"/>
          <p:cNvSpPr txBox="1"/>
          <p:nvPr/>
        </p:nvSpPr>
        <p:spPr>
          <a:xfrm>
            <a:off x="3860203" y="5348273"/>
            <a:ext cx="4471595" cy="860425"/>
          </a:xfrm>
          <a:prstGeom prst="rect">
            <a:avLst/>
          </a:prstGeom>
          <a:noFill/>
          <a:ln>
            <a:solidFill>
              <a:schemeClr val="bg1"/>
            </a:solidFill>
          </a:ln>
          <a:effectLst/>
        </p:spPr>
        <p:txBody>
          <a:bodyPr wrap="square" rtlCol="0">
            <a:spAutoFit/>
          </a:bodyPr>
          <a:lstStyle/>
          <a:p>
            <a:pPr algn="ctr"/>
            <a:r>
              <a:rPr lang="zh-CN" altLang="en-US" dirty="0">
                <a:solidFill>
                  <a:schemeClr val="bg1"/>
                </a:solidFill>
                <a:latin typeface="思源黑体 CN Medium" panose="020B0600000000000000" charset="-122"/>
                <a:ea typeface="思源黑体 CN Medium" panose="020B0600000000000000" charset="-122"/>
              </a:rPr>
              <a:t>格点型有限体积法三维重力正演公式推导</a:t>
            </a:r>
            <a:endParaRPr lang="en-US" altLang="zh-CN" dirty="0">
              <a:solidFill>
                <a:schemeClr val="bg1"/>
              </a:solidFill>
              <a:latin typeface="思源黑体 CN Medium" panose="020B0600000000000000" charset="-122"/>
              <a:ea typeface="思源黑体 CN Medium" panose="020B0600000000000000" charset="-122"/>
            </a:endParaRPr>
          </a:p>
          <a:p>
            <a:pPr algn="ctr"/>
            <a:r>
              <a:rPr lang="en-US" altLang="zh-CN" sz="1600" dirty="0">
                <a:solidFill>
                  <a:schemeClr val="bg1"/>
                </a:solidFill>
                <a:latin typeface="思源黑体 CN ExtraLight" panose="020B0200000000000000" pitchFamily="34" charset="-122"/>
                <a:ea typeface="思源黑体 CN ExtraLight" panose="020B0200000000000000" pitchFamily="34" charset="-122"/>
              </a:rPr>
              <a:t>The Derivation of 3D Gravity Forward Equation by Vertex-Centered F</a:t>
            </a:r>
            <a:r>
              <a:rPr lang="en-US" altLang="zh-CN" sz="1600" dirty="0">
                <a:solidFill>
                  <a:schemeClr val="bg1"/>
                </a:solidFill>
                <a:latin typeface="思源黑体 CN ExtraLight" panose="020B0200000000000000" pitchFamily="34" charset="-122"/>
                <a:ea typeface="思源黑体 CN ExtraLight" panose="020B0200000000000000" pitchFamily="34" charset="-122"/>
              </a:rPr>
              <a:t>VM</a:t>
            </a:r>
            <a:endParaRPr lang="en-US" altLang="zh-CN"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3" name="文本框 12"/>
          <p:cNvSpPr txBox="1"/>
          <p:nvPr/>
        </p:nvSpPr>
        <p:spPr>
          <a:xfrm>
            <a:off x="8722660" y="5348273"/>
            <a:ext cx="2268069" cy="830997"/>
          </a:xfrm>
          <a:prstGeom prst="rect">
            <a:avLst/>
          </a:prstGeom>
          <a:noFill/>
          <a:ln>
            <a:solidFill>
              <a:schemeClr val="bg1"/>
            </a:solidFill>
          </a:ln>
          <a:effectLst/>
        </p:spPr>
        <p:txBody>
          <a:bodyPr wrap="square" rtlCol="0">
            <a:spAutoFit/>
          </a:bodyPr>
          <a:lstStyle/>
          <a:p>
            <a:pPr algn="ctr"/>
            <a:r>
              <a:rPr lang="en-US" altLang="zh-CN" sz="1600" dirty="0">
                <a:solidFill>
                  <a:schemeClr val="bg1"/>
                </a:solidFill>
                <a:latin typeface="思源黑体 CN Medium" panose="020B0600000000000000" charset="-122"/>
                <a:ea typeface="思源黑体 CN Medium" panose="020B0600000000000000" charset="-122"/>
              </a:rPr>
              <a:t>MATLAB</a:t>
            </a:r>
            <a:r>
              <a:rPr lang="zh-CN" altLang="en-US" sz="1600" dirty="0">
                <a:solidFill>
                  <a:schemeClr val="bg1"/>
                </a:solidFill>
                <a:latin typeface="思源黑体 CN Medium" panose="020B0600000000000000" charset="-122"/>
                <a:ea typeface="思源黑体 CN Medium" panose="020B0600000000000000" charset="-122"/>
              </a:rPr>
              <a:t>程序编写</a:t>
            </a:r>
            <a:endParaRPr lang="en-US" altLang="zh-CN" sz="1600" dirty="0">
              <a:solidFill>
                <a:schemeClr val="bg1"/>
              </a:solidFill>
              <a:latin typeface="思源黑体 CN Medium" panose="020B0600000000000000" charset="-122"/>
              <a:ea typeface="思源黑体 CN Medium" panose="020B0600000000000000" charset="-122"/>
            </a:endParaRPr>
          </a:p>
          <a:p>
            <a:pPr algn="ctr"/>
            <a:r>
              <a:rPr lang="en-US" altLang="zh-CN" sz="1600" dirty="0">
                <a:solidFill>
                  <a:schemeClr val="bg1"/>
                </a:solidFill>
                <a:latin typeface="思源黑体 CN ExtraLight" panose="020B0200000000000000" pitchFamily="34" charset="-122"/>
                <a:ea typeface="思源黑体 CN ExtraLight" panose="020B0200000000000000" pitchFamily="34" charset="-122"/>
              </a:rPr>
              <a:t>MATLAB Programming</a:t>
            </a:r>
            <a:endParaRPr lang="en-US" altLang="zh-CN" sz="1600" dirty="0">
              <a:solidFill>
                <a:schemeClr val="bg1"/>
              </a:solidFill>
              <a:latin typeface="思源黑体 CN ExtraLight" panose="020B0200000000000000" pitchFamily="34" charset="-122"/>
              <a:ea typeface="思源黑体 CN ExtraLight" panose="020B0200000000000000" pitchFamily="34" charset="-122"/>
            </a:endParaRPr>
          </a:p>
          <a:p>
            <a:pPr algn="ctr"/>
            <a:endParaRPr lang="en-US" altLang="zh-CN" sz="1600" dirty="0">
              <a:solidFill>
                <a:schemeClr val="bg1"/>
              </a:solidFill>
              <a:latin typeface="思源黑体 CN ExtraLight" panose="020B0200000000000000" pitchFamily="34" charset="-122"/>
              <a:ea typeface="思源黑体 CN ExtraLight" panose="020B02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项目取得的主要成果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9" name="文本框 8"/>
          <p:cNvSpPr txBox="1"/>
          <p:nvPr/>
        </p:nvSpPr>
        <p:spPr>
          <a:xfrm>
            <a:off x="441325" y="1275715"/>
            <a:ext cx="7289800" cy="953135"/>
          </a:xfrm>
          <a:prstGeom prst="rect">
            <a:avLst/>
          </a:prstGeom>
          <a:noFill/>
        </p:spPr>
        <p:txBody>
          <a:bodyPr wrap="square" rtlCol="0">
            <a:spAutoFit/>
          </a:bodyPr>
          <a:p>
            <a:r>
              <a:rPr lang="zh-CN" altLang="en-US" sz="2800" dirty="0">
                <a:solidFill>
                  <a:schemeClr val="accent3">
                    <a:lumMod val="50000"/>
                  </a:schemeClr>
                </a:solidFill>
                <a:latin typeface="思源黑体 CN Bold" panose="020B0800000000000000" pitchFamily="34" charset="-122"/>
                <a:ea typeface="思源黑体 CN Bold" panose="020B0800000000000000" pitchFamily="34" charset="-122"/>
                <a:sym typeface="+mn-ea"/>
              </a:rPr>
              <a:t>基于开源项目</a:t>
            </a:r>
            <a:r>
              <a:rPr lang="en-US" altLang="zh-CN" sz="2800" dirty="0">
                <a:solidFill>
                  <a:schemeClr val="accent3">
                    <a:lumMod val="50000"/>
                  </a:schemeClr>
                </a:solidFill>
                <a:latin typeface="思源黑体 CN Bold" panose="020B0800000000000000" pitchFamily="34" charset="-122"/>
                <a:ea typeface="思源黑体 CN Bold" panose="020B0800000000000000" pitchFamily="34" charset="-122"/>
                <a:sym typeface="+mn-ea"/>
              </a:rPr>
              <a:t>hexo</a:t>
            </a:r>
            <a:r>
              <a:rPr lang="zh-CN" altLang="en-US" sz="2800" dirty="0">
                <a:solidFill>
                  <a:schemeClr val="accent3">
                    <a:lumMod val="50000"/>
                  </a:schemeClr>
                </a:solidFill>
                <a:latin typeface="思源黑体 CN Bold" panose="020B0800000000000000" pitchFamily="34" charset="-122"/>
                <a:ea typeface="思源黑体 CN Bold" panose="020B0800000000000000" pitchFamily="34" charset="-122"/>
                <a:sym typeface="+mn-ea"/>
              </a:rPr>
              <a:t>搭建静态网站博客</a:t>
            </a:r>
            <a:endParaRPr lang="zh-CN" altLang="en-US" sz="2800" dirty="0">
              <a:solidFill>
                <a:schemeClr val="tx2">
                  <a:lumMod val="75000"/>
                </a:schemeClr>
              </a:solidFill>
              <a:latin typeface="OPPO Sans" panose="00020600040101010101" pitchFamily="18" charset="-122"/>
              <a:ea typeface="OPPO Sans" panose="00020600040101010101" pitchFamily="18" charset="-122"/>
              <a:cs typeface="OPPO Sans" panose="00020600040101010101" pitchFamily="18" charset="-122"/>
            </a:endParaRPr>
          </a:p>
          <a:p>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sp>
        <p:nvSpPr>
          <p:cNvPr id="17" name="文本框 16"/>
          <p:cNvSpPr txBox="1"/>
          <p:nvPr>
            <p:custDataLst>
              <p:tags r:id="rId3"/>
            </p:custDataLst>
          </p:nvPr>
        </p:nvSpPr>
        <p:spPr>
          <a:xfrm>
            <a:off x="441325" y="1844040"/>
            <a:ext cx="4034155" cy="1798320"/>
          </a:xfrm>
          <a:prstGeom prst="rect">
            <a:avLst/>
          </a:prstGeom>
          <a:noFill/>
        </p:spPr>
        <p:txBody>
          <a:bodyPr wrap="square" rtlCol="0">
            <a:noAutofit/>
          </a:bodyPr>
          <a:p>
            <a:pPr>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cs typeface="OPPO Sans" panose="00020600040101010101" pitchFamily="18" charset="-122"/>
                <a:sym typeface="+mn-ea"/>
              </a:rPr>
              <a:t>我们基于开源项目</a:t>
            </a:r>
            <a:r>
              <a:rPr lang="en-US" altLang="zh-CN" sz="2000" u="sng">
                <a:solidFill>
                  <a:srgbClr val="7030A0"/>
                </a:solidFill>
                <a:effectLst>
                  <a:outerShdw blurRad="38100" dist="38100" dir="2700000" algn="tl">
                    <a:srgbClr val="000000">
                      <a:alpha val="43137"/>
                    </a:srgbClr>
                  </a:outerShdw>
                </a:effectLst>
                <a:latin typeface="Inconsolata" charset="0"/>
                <a:ea typeface="OPPO Sans" panose="00020600040101010101" pitchFamily="18" charset="-122"/>
                <a:cs typeface="Inconsolata" charset="0"/>
                <a:sym typeface="+mn-ea"/>
              </a:rPr>
              <a:t> hexo </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cs typeface="OPPO Sans" panose="00020600040101010101" pitchFamily="18" charset="-122"/>
                <a:sym typeface="+mn-ea"/>
              </a:rPr>
              <a:t> 搭建了静态网站博客，并已经发布了大量的原创内容。</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cs typeface="OPPO Sans" panose="00020600040101010101" pitchFamily="18" charset="-122"/>
              <a:sym typeface="+mn-ea"/>
            </a:endParaRPr>
          </a:p>
          <a:p>
            <a:pPr>
              <a:lnSpc>
                <a:spcPct val="150000"/>
              </a:lnSpc>
            </a:pP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cs typeface="OPPO Sans" panose="00020600040101010101" pitchFamily="18" charset="-122"/>
            </a:endParaRPr>
          </a:p>
          <a:p>
            <a:pPr>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cs typeface="OPPO Sans" panose="00020600040101010101" pitchFamily="18" charset="-122"/>
                <a:sym typeface="+mn-ea"/>
              </a:rPr>
              <a:t>从 2024 年7 月至今，发布文章 12 篇，以数学和计算科学内容为主</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cs typeface="OPPO Sans" panose="00020600040101010101" pitchFamily="18" charset="-122"/>
            </a:endParaRPr>
          </a:p>
        </p:txBody>
      </p:sp>
      <p:sp>
        <p:nvSpPr>
          <p:cNvPr id="14" name="文本框 13"/>
          <p:cNvSpPr txBox="1"/>
          <p:nvPr/>
        </p:nvSpPr>
        <p:spPr>
          <a:xfrm>
            <a:off x="441325" y="6275705"/>
            <a:ext cx="4551680" cy="452120"/>
          </a:xfrm>
          <a:prstGeom prst="rect">
            <a:avLst/>
          </a:prstGeom>
          <a:noFill/>
        </p:spPr>
        <p:txBody>
          <a:bodyPr wrap="square" rtlCol="0">
            <a:noAutofit/>
          </a:bodyPr>
          <a:p>
            <a:r>
              <a:rPr lang="zh-CN" altLang="en-US">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cs typeface="OPPO Sans" panose="00020600040101010101" pitchFamily="18" charset="-122"/>
                <a:sym typeface="+mn-ea"/>
              </a:rPr>
              <a:t>访问</a:t>
            </a:r>
            <a:r>
              <a:rPr lang="en-US" altLang="zh-CN">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cs typeface="OPPO Sans" panose="00020600040101010101" pitchFamily="18" charset="-122"/>
                <a:sym typeface="+mn-ea"/>
              </a:rPr>
              <a:t> </a:t>
            </a:r>
            <a:r>
              <a:rPr lang="en-US" altLang="zh-CN" u="sng">
                <a:solidFill>
                  <a:srgbClr val="7030A0"/>
                </a:solidFill>
                <a:effectLst>
                  <a:outerShdw blurRad="38100" dist="38100" dir="2700000" algn="tl">
                    <a:srgbClr val="000000">
                      <a:alpha val="43137"/>
                    </a:srgbClr>
                  </a:outerShdw>
                </a:effectLst>
                <a:latin typeface="Inconsolata" charset="0"/>
                <a:ea typeface="OPPO Sans" panose="00020600040101010101" pitchFamily="18" charset="-122"/>
                <a:cs typeface="Inconsolata" charset="0"/>
                <a:sym typeface="+mn-ea"/>
              </a:rPr>
              <a:t>https://pourrevenir.github.io</a:t>
            </a:r>
            <a:endParaRPr lang="en-US" altLang="zh-CN" u="sng">
              <a:solidFill>
                <a:srgbClr val="7030A0"/>
              </a:solidFill>
              <a:effectLst>
                <a:outerShdw blurRad="38100" dist="38100" dir="2700000" algn="tl">
                  <a:srgbClr val="000000">
                    <a:alpha val="43137"/>
                  </a:srgbClr>
                </a:outerShdw>
              </a:effectLst>
              <a:latin typeface="Inconsolata" charset="0"/>
              <a:ea typeface="OPPO Sans" panose="00020600040101010101" pitchFamily="18" charset="-122"/>
              <a:cs typeface="Inconsolata" charset="0"/>
              <a:sym typeface="+mn-ea"/>
            </a:endParaRPr>
          </a:p>
          <a:p>
            <a:endParaRPr lang="zh-CN" altLang="en-US">
              <a:effectLst>
                <a:outerShdw blurRad="38100" dist="38100" dir="2700000" algn="tl">
                  <a:srgbClr val="000000">
                    <a:alpha val="43137"/>
                  </a:srgbClr>
                </a:outerShdw>
              </a:effectLst>
            </a:endParaRPr>
          </a:p>
        </p:txBody>
      </p:sp>
      <p:pic>
        <p:nvPicPr>
          <p:cNvPr id="-2147482623" name="图片 98" descr="screely-1734299661594"/>
          <p:cNvPicPr>
            <a:picLocks noChangeAspect="1"/>
          </p:cNvPicPr>
          <p:nvPr/>
        </p:nvPicPr>
        <p:blipFill>
          <a:blip r:embed="rId4"/>
          <a:stretch>
            <a:fillRect/>
          </a:stretch>
        </p:blipFill>
        <p:spPr>
          <a:xfrm>
            <a:off x="4614545" y="2228850"/>
            <a:ext cx="6650355" cy="3646805"/>
          </a:xfrm>
          <a:prstGeom prst="rect">
            <a:avLst/>
          </a:prstGeom>
          <a:noFill/>
          <a:ln w="9525">
            <a:noFill/>
          </a:ln>
        </p:spPr>
      </p:pic>
      <p:pic>
        <p:nvPicPr>
          <p:cNvPr id="15" name="图片 14"/>
          <p:cNvPicPr>
            <a:picLocks noChangeAspect="1"/>
          </p:cNvPicPr>
          <p:nvPr/>
        </p:nvPicPr>
        <p:blipFill>
          <a:blip r:embed="rId5"/>
          <a:stretch>
            <a:fillRect/>
          </a:stretch>
        </p:blipFill>
        <p:spPr>
          <a:xfrm>
            <a:off x="1595120" y="4775200"/>
            <a:ext cx="1409700" cy="1409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项目取得的主要成果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9" name="文本框 8"/>
          <p:cNvSpPr txBox="1"/>
          <p:nvPr/>
        </p:nvSpPr>
        <p:spPr>
          <a:xfrm>
            <a:off x="441325" y="1275715"/>
            <a:ext cx="7289800" cy="607695"/>
          </a:xfrm>
          <a:prstGeom prst="rect">
            <a:avLst/>
          </a:prstGeom>
          <a:noFill/>
        </p:spPr>
        <p:txBody>
          <a:bodyPr wrap="square" rtlCol="0">
            <a:noAutofit/>
          </a:bodyPr>
          <a:p>
            <a:r>
              <a:rPr lang="zh-CN" altLang="en-US" sz="2800" dirty="0">
                <a:solidFill>
                  <a:schemeClr val="accent3">
                    <a:lumMod val="50000"/>
                  </a:schemeClr>
                </a:solidFill>
                <a:latin typeface="思源黑体 CN Bold" panose="020B0800000000000000" pitchFamily="34" charset="-122"/>
                <a:ea typeface="思源黑体 CN Bold" panose="020B0800000000000000" pitchFamily="34" charset="-122"/>
                <a:sym typeface="+mn-ea"/>
              </a:rPr>
              <a:t>基于谱方法的三维重力异常正演</a:t>
            </a:r>
            <a:endParaRPr lang="zh-CN" altLang="en-US" sz="2800" dirty="0">
              <a:solidFill>
                <a:schemeClr val="tx2">
                  <a:lumMod val="75000"/>
                </a:schemeClr>
              </a:solidFill>
              <a:latin typeface="OPPO Sans" panose="00020600040101010101" pitchFamily="18" charset="-122"/>
              <a:ea typeface="OPPO Sans" panose="00020600040101010101" pitchFamily="18" charset="-122"/>
              <a:cs typeface="OPPO Sans" panose="00020600040101010101" pitchFamily="18" charset="-122"/>
            </a:endParaRPr>
          </a:p>
          <a:p>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pic>
        <p:nvPicPr>
          <p:cNvPr id="2" name="图片 1"/>
          <p:cNvPicPr>
            <a:picLocks noChangeAspect="1"/>
          </p:cNvPicPr>
          <p:nvPr/>
        </p:nvPicPr>
        <p:blipFill>
          <a:blip r:embed="rId3"/>
          <a:srcRect l="547" t="1198" r="804"/>
          <a:stretch>
            <a:fillRect/>
          </a:stretch>
        </p:blipFill>
        <p:spPr>
          <a:xfrm>
            <a:off x="6461760" y="2145030"/>
            <a:ext cx="4884420" cy="2954020"/>
          </a:xfrm>
          <a:prstGeom prst="rect">
            <a:avLst/>
          </a:prstGeom>
          <a:effectLst>
            <a:outerShdw blurRad="50800" dist="38100" dir="18900000" algn="bl" rotWithShape="0">
              <a:prstClr val="black">
                <a:alpha val="40000"/>
              </a:prstClr>
            </a:outerShdw>
          </a:effectLst>
        </p:spPr>
      </p:pic>
      <p:pic>
        <p:nvPicPr>
          <p:cNvPr id="436932806"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41325" y="2590800"/>
            <a:ext cx="3296285" cy="1888490"/>
          </a:xfrm>
          <a:prstGeom prst="rect">
            <a:avLst/>
          </a:prstGeom>
          <a:noFill/>
          <a:ln>
            <a:noFill/>
          </a:ln>
        </p:spPr>
      </p:pic>
      <p:graphicFrame>
        <p:nvGraphicFramePr>
          <p:cNvPr id="-2147482589" name="对象 -2147482590"/>
          <p:cNvGraphicFramePr>
            <a:graphicFrameLocks noChangeAspect="1"/>
          </p:cNvGraphicFramePr>
          <p:nvPr/>
        </p:nvGraphicFramePr>
        <p:xfrm>
          <a:off x="3942715" y="2148205"/>
          <a:ext cx="1104900" cy="1350010"/>
        </p:xfrm>
        <a:graphic>
          <a:graphicData uri="http://schemas.openxmlformats.org/presentationml/2006/ole">
            <mc:AlternateContent xmlns:mc="http://schemas.openxmlformats.org/markup-compatibility/2006">
              <mc:Choice xmlns:v="urn:schemas-microsoft-com:vml" Requires="v">
                <p:oleObj spid="_x0000_s3076" name="" r:id="rId5" imgW="838200" imgH="990600" progId="Equation.DSMT4">
                  <p:embed/>
                </p:oleObj>
              </mc:Choice>
              <mc:Fallback>
                <p:oleObj name="" r:id="rId5" imgW="838200" imgH="990600" progId="Equation.DSMT4">
                  <p:embed/>
                  <p:pic>
                    <p:nvPicPr>
                      <p:cNvPr id="0" name="图片 3075"/>
                      <p:cNvPicPr/>
                      <p:nvPr/>
                    </p:nvPicPr>
                    <p:blipFill>
                      <a:blip r:embed="rId6"/>
                      <a:stretch>
                        <a:fillRect/>
                      </a:stretch>
                    </p:blipFill>
                    <p:spPr>
                      <a:xfrm>
                        <a:off x="3942715" y="2148205"/>
                        <a:ext cx="1104900" cy="1350010"/>
                      </a:xfrm>
                      <a:prstGeom prst="rect">
                        <a:avLst/>
                      </a:prstGeom>
                      <a:noFill/>
                      <a:ln w="38100">
                        <a:noFill/>
                        <a:miter/>
                      </a:ln>
                    </p:spPr>
                  </p:pic>
                </p:oleObj>
              </mc:Fallback>
            </mc:AlternateContent>
          </a:graphicData>
        </a:graphic>
      </p:graphicFrame>
      <p:graphicFrame>
        <p:nvGraphicFramePr>
          <p:cNvPr id="-2147482588" name="对象 -2147482589"/>
          <p:cNvGraphicFramePr>
            <a:graphicFrameLocks noChangeAspect="1"/>
          </p:cNvGraphicFramePr>
          <p:nvPr/>
        </p:nvGraphicFramePr>
        <p:xfrm>
          <a:off x="3943033" y="3762693"/>
          <a:ext cx="2377440" cy="1169670"/>
        </p:xfrm>
        <a:graphic>
          <a:graphicData uri="http://schemas.openxmlformats.org/presentationml/2006/ole">
            <mc:AlternateContent xmlns:mc="http://schemas.openxmlformats.org/markup-compatibility/2006">
              <mc:Choice xmlns:v="urn:schemas-microsoft-com:vml" Requires="v">
                <p:oleObj spid="_x0000_s3" name="" r:id="rId7" imgW="2234565" imgH="1066800" progId="Equation.DSMT4">
                  <p:embed/>
                </p:oleObj>
              </mc:Choice>
              <mc:Fallback>
                <p:oleObj name="" r:id="rId7" imgW="2234565" imgH="1066800" progId="Equation.DSMT4">
                  <p:embed/>
                  <p:pic>
                    <p:nvPicPr>
                      <p:cNvPr id="0" name="图片 2"/>
                      <p:cNvPicPr/>
                      <p:nvPr/>
                    </p:nvPicPr>
                    <p:blipFill>
                      <a:blip r:embed="rId8"/>
                      <a:stretch>
                        <a:fillRect/>
                      </a:stretch>
                    </p:blipFill>
                    <p:spPr>
                      <a:xfrm>
                        <a:off x="3943033" y="3762693"/>
                        <a:ext cx="2377440" cy="1169670"/>
                      </a:xfrm>
                      <a:prstGeom prst="rect">
                        <a:avLst/>
                      </a:prstGeom>
                      <a:noFill/>
                      <a:ln w="38100">
                        <a:noFill/>
                        <a:miter/>
                      </a:ln>
                    </p:spPr>
                  </p:pic>
                </p:oleObj>
              </mc:Fallback>
            </mc:AlternateContent>
          </a:graphicData>
        </a:graphic>
      </p:graphicFrame>
      <p:sp>
        <p:nvSpPr>
          <p:cNvPr id="14" name="文本框 13"/>
          <p:cNvSpPr txBox="1"/>
          <p:nvPr>
            <p:custDataLst>
              <p:tags r:id="rId9"/>
            </p:custDataLst>
          </p:nvPr>
        </p:nvSpPr>
        <p:spPr>
          <a:xfrm>
            <a:off x="544830" y="5528945"/>
            <a:ext cx="6268720" cy="706755"/>
          </a:xfrm>
          <a:prstGeom prst="rect">
            <a:avLst/>
          </a:prstGeom>
          <a:noFill/>
        </p:spPr>
        <p:txBody>
          <a:bodyPr wrap="square" rtlCol="0">
            <a:spAutoFit/>
          </a:bodyPr>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我们使用谱方法进行了三维重力异常正演计算，表现出了较快的速度。并撰写了论文准备进行</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投稿。</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项目取得的主要成果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16" name="文本框 15"/>
          <p:cNvSpPr txBox="1"/>
          <p:nvPr/>
        </p:nvSpPr>
        <p:spPr>
          <a:xfrm>
            <a:off x="441325" y="1275715"/>
            <a:ext cx="7289800"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基于高阶</a:t>
            </a:r>
            <a:r>
              <a:rPr lang="en-US" altLang="zh-CN" sz="2800" dirty="0">
                <a:solidFill>
                  <a:schemeClr val="tx2">
                    <a:lumMod val="75000"/>
                  </a:schemeClr>
                </a:solidFill>
                <a:latin typeface="OPPO Sans" panose="00020600040101010101" pitchFamily="18" charset="-122"/>
                <a:ea typeface="OPPO Sans" panose="00020600040101010101" pitchFamily="18" charset="-122"/>
              </a:rPr>
              <a:t>Gauss</a:t>
            </a:r>
            <a:r>
              <a:rPr lang="zh-CN" altLang="en-US" sz="2800" dirty="0">
                <a:solidFill>
                  <a:schemeClr val="tx2">
                    <a:lumMod val="75000"/>
                  </a:schemeClr>
                </a:solidFill>
                <a:latin typeface="OPPO Sans" panose="00020600040101010101" pitchFamily="18" charset="-122"/>
                <a:ea typeface="OPPO Sans" panose="00020600040101010101" pitchFamily="18" charset="-122"/>
              </a:rPr>
              <a:t>求积的三维重力异常正演计算</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pic>
        <p:nvPicPr>
          <p:cNvPr id="3" name="图片 2"/>
          <p:cNvPicPr>
            <a:picLocks noChangeAspect="1"/>
          </p:cNvPicPr>
          <p:nvPr/>
        </p:nvPicPr>
        <p:blipFill>
          <a:blip r:embed="rId3"/>
          <a:stretch>
            <a:fillRect/>
          </a:stretch>
        </p:blipFill>
        <p:spPr>
          <a:xfrm>
            <a:off x="6477635" y="1797685"/>
            <a:ext cx="5273040" cy="3681730"/>
          </a:xfrm>
          <a:prstGeom prst="rect">
            <a:avLst/>
          </a:prstGeom>
          <a:effectLst>
            <a:outerShdw blurRad="50800" dist="38100" dir="18900000" algn="bl" rotWithShape="0">
              <a:prstClr val="black">
                <a:alpha val="40000"/>
              </a:prstClr>
            </a:outerShdw>
          </a:effectLst>
        </p:spPr>
      </p:pic>
      <p:sp>
        <p:nvSpPr>
          <p:cNvPr id="13" name="文本框 12"/>
          <p:cNvSpPr txBox="1"/>
          <p:nvPr>
            <p:custDataLst>
              <p:tags r:id="rId4"/>
            </p:custDataLst>
          </p:nvPr>
        </p:nvSpPr>
        <p:spPr>
          <a:xfrm>
            <a:off x="330835" y="5835650"/>
            <a:ext cx="6359525" cy="706755"/>
          </a:xfrm>
          <a:prstGeom prst="rect">
            <a:avLst/>
          </a:prstGeom>
          <a:noFill/>
        </p:spPr>
        <p:txBody>
          <a:bodyPr wrap="square" rtlCol="0">
            <a:spAutoFit/>
          </a:bodyPr>
          <a:p>
            <a:pPr algn="just"/>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我们使用高阶高斯型积分进行了三维重力异常正演计算，表现出了非常高的精度。并撰写了论文准备进行投稿。</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pic>
        <p:nvPicPr>
          <p:cNvPr id="15" name="图片 -2147482526" descr="Cuboid_model"/>
          <p:cNvPicPr>
            <a:picLocks noChangeAspect="1"/>
          </p:cNvPicPr>
          <p:nvPr/>
        </p:nvPicPr>
        <p:blipFill>
          <a:blip r:embed="rId5"/>
          <a:stretch>
            <a:fillRect/>
          </a:stretch>
        </p:blipFill>
        <p:spPr>
          <a:xfrm>
            <a:off x="646430" y="1928495"/>
            <a:ext cx="2354580" cy="3625215"/>
          </a:xfrm>
          <a:prstGeom prst="rect">
            <a:avLst/>
          </a:prstGeom>
          <a:noFill/>
          <a:ln w="9525">
            <a:noFill/>
          </a:ln>
        </p:spPr>
      </p:pic>
      <p:graphicFrame>
        <p:nvGraphicFramePr>
          <p:cNvPr id="-2147482401" name="Object 223"/>
          <p:cNvGraphicFramePr>
            <a:graphicFrameLocks noChangeAspect="1"/>
          </p:cNvGraphicFramePr>
          <p:nvPr/>
        </p:nvGraphicFramePr>
        <p:xfrm>
          <a:off x="3305810" y="2880995"/>
          <a:ext cx="2867025" cy="587375"/>
        </p:xfrm>
        <a:graphic>
          <a:graphicData uri="http://schemas.openxmlformats.org/presentationml/2006/ole">
            <mc:AlternateContent xmlns:mc="http://schemas.openxmlformats.org/markup-compatibility/2006">
              <mc:Choice xmlns:v="urn:schemas-microsoft-com:vml" Requires="v">
                <p:oleObj spid="_x0000_s3076" name="" r:id="rId6" imgW="2169795" imgH="450215" progId="Equation.AxMath">
                  <p:embed/>
                </p:oleObj>
              </mc:Choice>
              <mc:Fallback>
                <p:oleObj name="" r:id="rId6" imgW="2169795" imgH="450215" progId="Equation.AxMath">
                  <p:embed/>
                  <p:pic>
                    <p:nvPicPr>
                      <p:cNvPr id="0" name="图片 3075"/>
                      <p:cNvPicPr/>
                      <p:nvPr/>
                    </p:nvPicPr>
                    <p:blipFill>
                      <a:blip r:embed="rId7"/>
                      <a:stretch>
                        <a:fillRect/>
                      </a:stretch>
                    </p:blipFill>
                    <p:spPr>
                      <a:xfrm>
                        <a:off x="3305810" y="2880995"/>
                        <a:ext cx="2867025" cy="587375"/>
                      </a:xfrm>
                      <a:prstGeom prst="rect">
                        <a:avLst/>
                      </a:prstGeom>
                      <a:noFill/>
                      <a:ln w="38100">
                        <a:noFill/>
                        <a:miter/>
                      </a:ln>
                    </p:spPr>
                  </p:pic>
                </p:oleObj>
              </mc:Fallback>
            </mc:AlternateContent>
          </a:graphicData>
        </a:graphic>
      </p:graphicFrame>
      <p:graphicFrame>
        <p:nvGraphicFramePr>
          <p:cNvPr id="-2147482400" name="Object 224"/>
          <p:cNvGraphicFramePr>
            <a:graphicFrameLocks noChangeAspect="1"/>
          </p:cNvGraphicFramePr>
          <p:nvPr/>
        </p:nvGraphicFramePr>
        <p:xfrm>
          <a:off x="3199765" y="3810635"/>
          <a:ext cx="3092450" cy="601345"/>
        </p:xfrm>
        <a:graphic>
          <a:graphicData uri="http://schemas.openxmlformats.org/presentationml/2006/ole">
            <mc:AlternateContent xmlns:mc="http://schemas.openxmlformats.org/markup-compatibility/2006">
              <mc:Choice xmlns:v="urn:schemas-microsoft-com:vml" Requires="v">
                <p:oleObj spid="_x0000_s18" name="" r:id="rId8" imgW="2259965" imgH="439420" progId="Equation.AxMath">
                  <p:embed/>
                </p:oleObj>
              </mc:Choice>
              <mc:Fallback>
                <p:oleObj name="" r:id="rId8" imgW="2259965" imgH="439420" progId="Equation.AxMath">
                  <p:embed/>
                  <p:pic>
                    <p:nvPicPr>
                      <p:cNvPr id="0" name="图片 17"/>
                      <p:cNvPicPr/>
                      <p:nvPr/>
                    </p:nvPicPr>
                    <p:blipFill>
                      <a:blip r:embed="rId9"/>
                      <a:stretch>
                        <a:fillRect/>
                      </a:stretch>
                    </p:blipFill>
                    <p:spPr>
                      <a:xfrm>
                        <a:off x="3199765" y="3810635"/>
                        <a:ext cx="3092450" cy="60134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项目取得的主要成果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pic>
        <p:nvPicPr>
          <p:cNvPr id="2" name="图片 -2147482353" descr="12424"/>
          <p:cNvPicPr>
            <a:picLocks noChangeAspect="1"/>
          </p:cNvPicPr>
          <p:nvPr/>
        </p:nvPicPr>
        <p:blipFill>
          <a:blip r:embed="rId3"/>
          <a:stretch>
            <a:fillRect/>
          </a:stretch>
        </p:blipFill>
        <p:spPr>
          <a:xfrm>
            <a:off x="163830" y="2230120"/>
            <a:ext cx="3218180" cy="2813685"/>
          </a:xfrm>
          <a:prstGeom prst="rect">
            <a:avLst/>
          </a:prstGeom>
          <a:noFill/>
          <a:ln w="9525">
            <a:noFill/>
          </a:ln>
        </p:spPr>
      </p:pic>
      <p:sp>
        <p:nvSpPr>
          <p:cNvPr id="3" name="文本框 2"/>
          <p:cNvSpPr txBox="1"/>
          <p:nvPr/>
        </p:nvSpPr>
        <p:spPr>
          <a:xfrm>
            <a:off x="514350" y="4267835"/>
            <a:ext cx="1657985" cy="650240"/>
          </a:xfrm>
          <a:prstGeom prst="rect">
            <a:avLst/>
          </a:prstGeom>
          <a:noFill/>
        </p:spPr>
        <p:txBody>
          <a:bodyPr wrap="square" rtlCol="0" anchor="t">
            <a:spAutoFit/>
          </a:bodyPr>
          <a:p>
            <a:pPr indent="0" algn="just" defTabSz="266700">
              <a:lnSpc>
                <a:spcPct val="130000"/>
              </a:lnSpc>
              <a:spcAft>
                <a:spcPct val="0"/>
              </a:spcAft>
            </a:pPr>
            <a:r>
              <a:rPr sz="1400">
                <a:latin typeface="OPPO Sans" panose="00020600040101010101" pitchFamily="18" charset="-122"/>
                <a:ea typeface="OPPO Sans" panose="00020600040101010101" pitchFamily="18" charset="-122"/>
                <a:sym typeface="+mn-ea"/>
              </a:rPr>
              <a:t>Gauss-Legendre</a:t>
            </a:r>
            <a:r>
              <a:rPr lang="en-US" sz="1400">
                <a:latin typeface="OPPO Sans" panose="00020600040101010101" pitchFamily="18" charset="-122"/>
                <a:ea typeface="OPPO Sans" panose="00020600040101010101" pitchFamily="18" charset="-122"/>
                <a:sym typeface="+mn-ea"/>
              </a:rPr>
              <a:t> quadrature</a:t>
            </a:r>
            <a:r>
              <a:rPr sz="1400">
                <a:latin typeface="OPPO Sans" panose="00020600040101010101" pitchFamily="18" charset="-122"/>
                <a:ea typeface="OPPO Sans" panose="00020600040101010101" pitchFamily="18" charset="-122"/>
                <a:sym typeface="+mn-ea"/>
              </a:rPr>
              <a:t> </a:t>
            </a:r>
            <a:endParaRPr lang="zh-CN" altLang="en-US" sz="1400">
              <a:latin typeface="OPPO Sans" panose="00020600040101010101" pitchFamily="18" charset="-122"/>
              <a:ea typeface="OPPO Sans" panose="00020600040101010101" pitchFamily="18" charset="-122"/>
              <a:sym typeface="+mn-ea"/>
            </a:endParaRPr>
          </a:p>
        </p:txBody>
      </p:sp>
      <p:pic>
        <p:nvPicPr>
          <p:cNvPr id="13" name="图片 -2147482350" descr="12544376"/>
          <p:cNvPicPr>
            <a:picLocks noChangeAspect="1"/>
          </p:cNvPicPr>
          <p:nvPr>
            <p:custDataLst>
              <p:tags r:id="rId4"/>
            </p:custDataLst>
          </p:nvPr>
        </p:nvPicPr>
        <p:blipFill>
          <a:blip r:embed="rId5"/>
          <a:stretch>
            <a:fillRect/>
          </a:stretch>
        </p:blipFill>
        <p:spPr>
          <a:xfrm>
            <a:off x="5903595" y="2277110"/>
            <a:ext cx="3406775" cy="3081655"/>
          </a:xfrm>
          <a:prstGeom prst="rect">
            <a:avLst/>
          </a:prstGeom>
          <a:noFill/>
          <a:ln w="9525">
            <a:noFill/>
          </a:ln>
        </p:spPr>
      </p:pic>
      <p:pic>
        <p:nvPicPr>
          <p:cNvPr id="15" name="图片 -2147482346" descr="3251324"/>
          <p:cNvPicPr>
            <a:picLocks noChangeAspect="1"/>
          </p:cNvPicPr>
          <p:nvPr>
            <p:custDataLst>
              <p:tags r:id="rId6"/>
            </p:custDataLst>
          </p:nvPr>
        </p:nvPicPr>
        <p:blipFill>
          <a:blip r:embed="rId7"/>
          <a:stretch>
            <a:fillRect/>
          </a:stretch>
        </p:blipFill>
        <p:spPr>
          <a:xfrm>
            <a:off x="2896870" y="2277110"/>
            <a:ext cx="3319145" cy="2640965"/>
          </a:xfrm>
          <a:prstGeom prst="rect">
            <a:avLst/>
          </a:prstGeom>
          <a:noFill/>
          <a:ln w="9525">
            <a:noFill/>
          </a:ln>
        </p:spPr>
      </p:pic>
      <p:pic>
        <p:nvPicPr>
          <p:cNvPr id="16" name="图片 -2147482348" descr="87346523"/>
          <p:cNvPicPr>
            <a:picLocks noChangeAspect="1"/>
          </p:cNvPicPr>
          <p:nvPr>
            <p:custDataLst>
              <p:tags r:id="rId8"/>
            </p:custDataLst>
          </p:nvPr>
        </p:nvPicPr>
        <p:blipFill>
          <a:blip r:embed="rId9"/>
          <a:stretch>
            <a:fillRect/>
          </a:stretch>
        </p:blipFill>
        <p:spPr>
          <a:xfrm>
            <a:off x="8798560" y="2277110"/>
            <a:ext cx="3078480" cy="2971800"/>
          </a:xfrm>
          <a:prstGeom prst="rect">
            <a:avLst/>
          </a:prstGeom>
          <a:noFill/>
          <a:ln w="9525">
            <a:noFill/>
          </a:ln>
        </p:spPr>
      </p:pic>
      <p:sp>
        <p:nvSpPr>
          <p:cNvPr id="9" name="文本框 8"/>
          <p:cNvSpPr txBox="1"/>
          <p:nvPr/>
        </p:nvSpPr>
        <p:spPr>
          <a:xfrm>
            <a:off x="3110230" y="4267835"/>
            <a:ext cx="1657985" cy="650240"/>
          </a:xfrm>
          <a:prstGeom prst="rect">
            <a:avLst/>
          </a:prstGeom>
          <a:noFill/>
        </p:spPr>
        <p:txBody>
          <a:bodyPr wrap="square" rtlCol="0" anchor="t">
            <a:spAutoFit/>
          </a:bodyPr>
          <a:p>
            <a:pPr indent="0" algn="just" defTabSz="266700">
              <a:lnSpc>
                <a:spcPct val="130000"/>
              </a:lnSpc>
              <a:spcAft>
                <a:spcPct val="0"/>
              </a:spcAft>
            </a:pPr>
            <a:r>
              <a:rPr lang="en-US" sz="1400">
                <a:latin typeface="OPPO Sans" panose="00020600040101010101" pitchFamily="18" charset="-122"/>
                <a:ea typeface="OPPO Sans" panose="00020600040101010101" pitchFamily="18" charset="-122"/>
                <a:sym typeface="+mn-ea"/>
              </a:rPr>
              <a:t>Radau </a:t>
            </a:r>
            <a:endParaRPr lang="en-US" sz="1400">
              <a:latin typeface="OPPO Sans" panose="00020600040101010101" pitchFamily="18" charset="-122"/>
              <a:ea typeface="OPPO Sans" panose="00020600040101010101" pitchFamily="18" charset="-122"/>
              <a:sym typeface="+mn-ea"/>
            </a:endParaRPr>
          </a:p>
          <a:p>
            <a:pPr indent="0" algn="just" defTabSz="266700">
              <a:lnSpc>
                <a:spcPct val="130000"/>
              </a:lnSpc>
              <a:spcAft>
                <a:spcPct val="0"/>
              </a:spcAft>
            </a:pPr>
            <a:r>
              <a:rPr lang="en-US" sz="1400">
                <a:latin typeface="OPPO Sans" panose="00020600040101010101" pitchFamily="18" charset="-122"/>
                <a:ea typeface="OPPO Sans" panose="00020600040101010101" pitchFamily="18" charset="-122"/>
                <a:sym typeface="+mn-ea"/>
              </a:rPr>
              <a:t>quadrature</a:t>
            </a:r>
            <a:r>
              <a:rPr sz="1400">
                <a:latin typeface="OPPO Sans" panose="00020600040101010101" pitchFamily="18" charset="-122"/>
                <a:ea typeface="OPPO Sans" panose="00020600040101010101" pitchFamily="18" charset="-122"/>
                <a:sym typeface="+mn-ea"/>
              </a:rPr>
              <a:t> </a:t>
            </a:r>
            <a:endParaRPr lang="zh-CN" altLang="en-US" sz="1400">
              <a:latin typeface="OPPO Sans" panose="00020600040101010101" pitchFamily="18" charset="-122"/>
              <a:ea typeface="OPPO Sans" panose="00020600040101010101" pitchFamily="18" charset="-122"/>
              <a:sym typeface="+mn-ea"/>
            </a:endParaRPr>
          </a:p>
        </p:txBody>
      </p:sp>
      <p:sp>
        <p:nvSpPr>
          <p:cNvPr id="11" name="文本框 10"/>
          <p:cNvSpPr txBox="1"/>
          <p:nvPr/>
        </p:nvSpPr>
        <p:spPr>
          <a:xfrm>
            <a:off x="5903595" y="4393565"/>
            <a:ext cx="1657985" cy="650240"/>
          </a:xfrm>
          <a:prstGeom prst="rect">
            <a:avLst/>
          </a:prstGeom>
          <a:noFill/>
        </p:spPr>
        <p:txBody>
          <a:bodyPr wrap="square" rtlCol="0" anchor="t">
            <a:spAutoFit/>
          </a:bodyPr>
          <a:p>
            <a:pPr indent="0" algn="just" defTabSz="266700">
              <a:lnSpc>
                <a:spcPct val="130000"/>
              </a:lnSpc>
              <a:spcAft>
                <a:spcPct val="0"/>
              </a:spcAft>
            </a:pPr>
            <a:r>
              <a:rPr sz="1400">
                <a:latin typeface="OPPO Sans" panose="00020600040101010101" pitchFamily="18" charset="-122"/>
                <a:ea typeface="OPPO Sans" panose="00020600040101010101" pitchFamily="18" charset="-122"/>
                <a:sym typeface="+mn-ea"/>
              </a:rPr>
              <a:t>Gauss-</a:t>
            </a:r>
            <a:r>
              <a:rPr lang="en-US" sz="1400">
                <a:latin typeface="OPPO Sans" panose="00020600040101010101" pitchFamily="18" charset="-122"/>
                <a:ea typeface="OPPO Sans" panose="00020600040101010101" pitchFamily="18" charset="-122"/>
                <a:sym typeface="+mn-ea"/>
              </a:rPr>
              <a:t>Chebyshev</a:t>
            </a:r>
            <a:r>
              <a:rPr lang="en-US" sz="1400">
                <a:latin typeface="OPPO Sans" panose="00020600040101010101" pitchFamily="18" charset="-122"/>
                <a:ea typeface="OPPO Sans" panose="00020600040101010101" pitchFamily="18" charset="-122"/>
                <a:sym typeface="+mn-ea"/>
              </a:rPr>
              <a:t> quadrature</a:t>
            </a:r>
            <a:r>
              <a:rPr sz="1400">
                <a:latin typeface="OPPO Sans" panose="00020600040101010101" pitchFamily="18" charset="-122"/>
                <a:ea typeface="OPPO Sans" panose="00020600040101010101" pitchFamily="18" charset="-122"/>
                <a:sym typeface="+mn-ea"/>
              </a:rPr>
              <a:t> </a:t>
            </a:r>
            <a:endParaRPr lang="zh-CN" altLang="en-US" sz="1400">
              <a:latin typeface="OPPO Sans" panose="00020600040101010101" pitchFamily="18" charset="-122"/>
              <a:ea typeface="OPPO Sans" panose="00020600040101010101" pitchFamily="18" charset="-122"/>
              <a:sym typeface="+mn-ea"/>
            </a:endParaRPr>
          </a:p>
        </p:txBody>
      </p:sp>
      <p:sp>
        <p:nvSpPr>
          <p:cNvPr id="19" name="文本框 18"/>
          <p:cNvSpPr txBox="1"/>
          <p:nvPr/>
        </p:nvSpPr>
        <p:spPr>
          <a:xfrm>
            <a:off x="8950960" y="4394835"/>
            <a:ext cx="1657985" cy="650240"/>
          </a:xfrm>
          <a:prstGeom prst="rect">
            <a:avLst/>
          </a:prstGeom>
          <a:noFill/>
        </p:spPr>
        <p:txBody>
          <a:bodyPr wrap="square" rtlCol="0" anchor="t">
            <a:spAutoFit/>
          </a:bodyPr>
          <a:p>
            <a:pPr indent="0" algn="l" defTabSz="266700">
              <a:lnSpc>
                <a:spcPct val="130000"/>
              </a:lnSpc>
              <a:spcAft>
                <a:spcPct val="0"/>
              </a:spcAft>
            </a:pPr>
            <a:r>
              <a:rPr lang="en-US" sz="1400">
                <a:latin typeface="OPPO Sans" panose="00020600040101010101" pitchFamily="18" charset="-122"/>
                <a:ea typeface="OPPO Sans" panose="00020600040101010101" pitchFamily="18" charset="-122"/>
                <a:sym typeface="+mn-ea"/>
              </a:rPr>
              <a:t>Lobatto quadrature</a:t>
            </a:r>
            <a:r>
              <a:rPr sz="1400">
                <a:latin typeface="OPPO Sans" panose="00020600040101010101" pitchFamily="18" charset="-122"/>
                <a:ea typeface="OPPO Sans" panose="00020600040101010101" pitchFamily="18" charset="-122"/>
                <a:sym typeface="+mn-ea"/>
              </a:rPr>
              <a:t> </a:t>
            </a:r>
            <a:endParaRPr lang="zh-CN" altLang="en-US" sz="1400">
              <a:latin typeface="OPPO Sans" panose="00020600040101010101" pitchFamily="18" charset="-122"/>
              <a:ea typeface="OPPO Sans" panose="00020600040101010101" pitchFamily="18" charset="-122"/>
              <a:sym typeface="+mn-ea"/>
            </a:endParaRPr>
          </a:p>
        </p:txBody>
      </p:sp>
      <p:sp>
        <p:nvSpPr>
          <p:cNvPr id="20" name="文本框 19"/>
          <p:cNvSpPr txBox="1"/>
          <p:nvPr/>
        </p:nvSpPr>
        <p:spPr>
          <a:xfrm>
            <a:off x="163830" y="5574030"/>
            <a:ext cx="8957310" cy="786130"/>
          </a:xfrm>
          <a:prstGeom prst="rect">
            <a:avLst/>
          </a:prstGeom>
        </p:spPr>
        <p:txBody>
          <a:bodyPr wrap="square">
            <a:noAutofit/>
          </a:bodyPr>
          <a:p>
            <a:pPr marL="0" indent="266700" algn="just" defTabSz="266700">
              <a:lnSpc>
                <a:spcPct val="130000"/>
              </a:lnSpc>
              <a:spcAft>
                <a:spcPct val="0"/>
              </a:spcAft>
            </a:pPr>
            <a:r>
              <a:rPr lang="zh-CN" altLang="en-US">
                <a:latin typeface="OPPO Sans" panose="00020600040101010101" pitchFamily="18" charset="-122"/>
                <a:ea typeface="OPPO Sans" panose="00020600040101010101" pitchFamily="18" charset="-122"/>
                <a:cs typeface="OPPO Sans" panose="00020600040101010101" pitchFamily="18" charset="-122"/>
              </a:rPr>
              <a:t>该部分中所使用的部分代码可从我们的</a:t>
            </a:r>
            <a:r>
              <a:rPr lang="en-US" altLang="zh-CN">
                <a:latin typeface="OPPO Sans" panose="00020600040101010101" pitchFamily="18" charset="-122"/>
                <a:ea typeface="OPPO Sans" panose="00020600040101010101" pitchFamily="18" charset="-122"/>
                <a:cs typeface="OPPO Sans" panose="00020600040101010101" pitchFamily="18" charset="-122"/>
              </a:rPr>
              <a:t>Github </a:t>
            </a:r>
            <a:r>
              <a:rPr lang="zh-CN" altLang="en-US">
                <a:latin typeface="OPPO Sans" panose="00020600040101010101" pitchFamily="18" charset="-122"/>
                <a:ea typeface="OPPO Sans" panose="00020600040101010101" pitchFamily="18" charset="-122"/>
                <a:cs typeface="OPPO Sans" panose="00020600040101010101" pitchFamily="18" charset="-122"/>
              </a:rPr>
              <a:t>项目仓库获取，遵守</a:t>
            </a:r>
            <a:r>
              <a:rPr lang="en-US" altLang="zh-CN">
                <a:latin typeface="OPPO Sans" panose="00020600040101010101" pitchFamily="18" charset="-122"/>
                <a:ea typeface="OPPO Sans" panose="00020600040101010101" pitchFamily="18" charset="-122"/>
                <a:cs typeface="OPPO Sans" panose="00020600040101010101" pitchFamily="18" charset="-122"/>
              </a:rPr>
              <a:t>MIT</a:t>
            </a:r>
            <a:r>
              <a:rPr lang="zh-CN" altLang="en-US">
                <a:latin typeface="OPPO Sans" panose="00020600040101010101" pitchFamily="18" charset="-122"/>
                <a:ea typeface="OPPO Sans" panose="00020600040101010101" pitchFamily="18" charset="-122"/>
                <a:cs typeface="OPPO Sans" panose="00020600040101010101" pitchFamily="18" charset="-122"/>
              </a:rPr>
              <a:t>开源</a:t>
            </a:r>
            <a:r>
              <a:rPr lang="zh-CN" altLang="en-US">
                <a:latin typeface="OPPO Sans" panose="00020600040101010101" pitchFamily="18" charset="-122"/>
                <a:ea typeface="OPPO Sans" panose="00020600040101010101" pitchFamily="18" charset="-122"/>
                <a:cs typeface="OPPO Sans" panose="00020600040101010101" pitchFamily="18" charset="-122"/>
              </a:rPr>
              <a:t>协议</a:t>
            </a:r>
            <a:endParaRPr lang="zh-CN" altLang="en-US">
              <a:latin typeface="OPPO Sans" panose="00020600040101010101" pitchFamily="18" charset="-122"/>
              <a:ea typeface="OPPO Sans" panose="00020600040101010101" pitchFamily="18" charset="-122"/>
              <a:cs typeface="OPPO Sans" panose="00020600040101010101" pitchFamily="18" charset="-122"/>
            </a:endParaRPr>
          </a:p>
          <a:p>
            <a:pPr marL="0" indent="266700" defTabSz="266700"/>
            <a:r>
              <a:rPr lang="en-US" altLang="zh-CN" u="sng">
                <a:solidFill>
                  <a:srgbClr val="7030A0"/>
                </a:solidFill>
                <a:latin typeface="Inconsolata" charset="0"/>
                <a:ea typeface="Inconsolata"/>
                <a:cs typeface="Inconsolata" charset="0"/>
              </a:rPr>
              <a:t>https://www.github.com/PourRevenir/GaussQuadrature_3dGravity</a:t>
            </a:r>
            <a:endParaRPr lang="en-US" altLang="zh-CN" u="sng">
              <a:solidFill>
                <a:srgbClr val="7030A0"/>
              </a:solidFill>
              <a:latin typeface="Inconsolata" charset="0"/>
              <a:ea typeface="宋体" panose="02010600030101010101" pitchFamily="2" charset="-122"/>
              <a:cs typeface="Inconsolata" charset="0"/>
              <a:hlinkClick r:id="rId10"/>
            </a:endParaRPr>
          </a:p>
          <a:p>
            <a:pPr marL="0" indent="266700" algn="just" defTabSz="266700">
              <a:lnSpc>
                <a:spcPct val="130000"/>
              </a:lnSpc>
              <a:spcAft>
                <a:spcPct val="0"/>
              </a:spcAft>
            </a:pPr>
            <a:endParaRPr lang="en-US" altLang="zh-CN" u="sng">
              <a:solidFill>
                <a:srgbClr val="7030A0"/>
              </a:solidFill>
              <a:latin typeface="Inconsolata" charset="0"/>
              <a:ea typeface="宋体" panose="02010600030101010101" pitchFamily="2" charset="-122"/>
              <a:cs typeface="Inconsolata" charset="0"/>
              <a:hlinkClick r:id="rId10"/>
            </a:endParaRPr>
          </a:p>
        </p:txBody>
      </p:sp>
      <p:sp>
        <p:nvSpPr>
          <p:cNvPr id="21" name="文本框 20"/>
          <p:cNvSpPr txBox="1"/>
          <p:nvPr/>
        </p:nvSpPr>
        <p:spPr>
          <a:xfrm>
            <a:off x="441325" y="1275715"/>
            <a:ext cx="7289800"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基于高阶</a:t>
            </a:r>
            <a:r>
              <a:rPr lang="en-US" altLang="zh-CN" sz="2800" dirty="0">
                <a:solidFill>
                  <a:schemeClr val="tx2">
                    <a:lumMod val="75000"/>
                  </a:schemeClr>
                </a:solidFill>
                <a:latin typeface="OPPO Sans" panose="00020600040101010101" pitchFamily="18" charset="-122"/>
                <a:ea typeface="OPPO Sans" panose="00020600040101010101" pitchFamily="18" charset="-122"/>
              </a:rPr>
              <a:t>Gauss</a:t>
            </a:r>
            <a:r>
              <a:rPr lang="zh-CN" altLang="en-US" sz="2800" dirty="0">
                <a:solidFill>
                  <a:schemeClr val="tx2">
                    <a:lumMod val="75000"/>
                  </a:schemeClr>
                </a:solidFill>
                <a:latin typeface="OPPO Sans" panose="00020600040101010101" pitchFamily="18" charset="-122"/>
                <a:ea typeface="OPPO Sans" panose="00020600040101010101" pitchFamily="18" charset="-122"/>
              </a:rPr>
              <a:t>求积的三维重力异常正演计算</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sp>
        <p:nvSpPr>
          <p:cNvPr id="22" name="文本框 21"/>
          <p:cNvSpPr txBox="1"/>
          <p:nvPr>
            <p:custDataLst>
              <p:tags r:id="rId11"/>
            </p:custDataLst>
          </p:nvPr>
        </p:nvSpPr>
        <p:spPr>
          <a:xfrm>
            <a:off x="441325" y="1913890"/>
            <a:ext cx="8757285" cy="398780"/>
          </a:xfrm>
          <a:prstGeom prst="rect">
            <a:avLst/>
          </a:prstGeom>
          <a:noFill/>
        </p:spPr>
        <p:txBody>
          <a:bodyPr wrap="square" rtlCol="0">
            <a:spAutoFit/>
          </a:bodyPr>
          <a:p>
            <a:pPr algn="just"/>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在绝对误差方面，所使用的方法中有三种可达到</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10</a:t>
            </a:r>
            <a:r>
              <a:rPr lang="en-US" altLang="zh-CN" sz="2000" baseline="30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-14</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，收敛速度也相对</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较快。</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pic>
        <p:nvPicPr>
          <p:cNvPr id="23" name="图片 22"/>
          <p:cNvPicPr>
            <a:picLocks noChangeAspect="1"/>
          </p:cNvPicPr>
          <p:nvPr/>
        </p:nvPicPr>
        <p:blipFill>
          <a:blip r:embed="rId12"/>
          <a:stretch>
            <a:fillRect/>
          </a:stretch>
        </p:blipFill>
        <p:spPr>
          <a:xfrm>
            <a:off x="9749155" y="5248910"/>
            <a:ext cx="1562100" cy="1562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项目取得的主要成果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pic>
        <p:nvPicPr>
          <p:cNvPr id="2" name="图片 -2147482345" descr="12613166554"/>
          <p:cNvPicPr>
            <a:picLocks noChangeAspect="1"/>
          </p:cNvPicPr>
          <p:nvPr/>
        </p:nvPicPr>
        <p:blipFill>
          <a:blip r:embed="rId3"/>
          <a:stretch>
            <a:fillRect/>
          </a:stretch>
        </p:blipFill>
        <p:spPr>
          <a:xfrm>
            <a:off x="4323715" y="2470785"/>
            <a:ext cx="7675245" cy="2934970"/>
          </a:xfrm>
          <a:prstGeom prst="rect">
            <a:avLst/>
          </a:prstGeom>
          <a:noFill/>
          <a:ln w="9525">
            <a:noFill/>
          </a:ln>
        </p:spPr>
      </p:pic>
      <p:sp>
        <p:nvSpPr>
          <p:cNvPr id="21" name="文本框 20"/>
          <p:cNvSpPr txBox="1"/>
          <p:nvPr/>
        </p:nvSpPr>
        <p:spPr>
          <a:xfrm>
            <a:off x="441325" y="1275715"/>
            <a:ext cx="7289800"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基于高阶</a:t>
            </a:r>
            <a:r>
              <a:rPr lang="en-US" altLang="zh-CN" sz="2800" dirty="0">
                <a:solidFill>
                  <a:schemeClr val="tx2">
                    <a:lumMod val="75000"/>
                  </a:schemeClr>
                </a:solidFill>
                <a:latin typeface="OPPO Sans" panose="00020600040101010101" pitchFamily="18" charset="-122"/>
                <a:ea typeface="OPPO Sans" panose="00020600040101010101" pitchFamily="18" charset="-122"/>
              </a:rPr>
              <a:t>Gauss</a:t>
            </a:r>
            <a:r>
              <a:rPr lang="zh-CN" altLang="en-US" sz="2800" dirty="0">
                <a:solidFill>
                  <a:schemeClr val="tx2">
                    <a:lumMod val="75000"/>
                  </a:schemeClr>
                </a:solidFill>
                <a:latin typeface="OPPO Sans" panose="00020600040101010101" pitchFamily="18" charset="-122"/>
                <a:ea typeface="OPPO Sans" panose="00020600040101010101" pitchFamily="18" charset="-122"/>
              </a:rPr>
              <a:t>求积的三维重力异常正演计算</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sp>
        <p:nvSpPr>
          <p:cNvPr id="22" name="文本框 21"/>
          <p:cNvSpPr txBox="1"/>
          <p:nvPr>
            <p:custDataLst>
              <p:tags r:id="rId4"/>
            </p:custDataLst>
          </p:nvPr>
        </p:nvSpPr>
        <p:spPr>
          <a:xfrm>
            <a:off x="441325" y="2738120"/>
            <a:ext cx="3736340" cy="2399665"/>
          </a:xfrm>
          <a:prstGeom prst="rect">
            <a:avLst/>
          </a:prstGeom>
          <a:noFill/>
        </p:spPr>
        <p:txBody>
          <a:bodyPr wrap="square" rtlCol="0">
            <a:spAutoFit/>
          </a:bodyPr>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对比四种方法的收敛速度，可以看到其中</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Gauss-Legendre, Lobatto, Radau</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方法收敛速度较快，而</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Gauss-Chebyshev</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收敛较为</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稳定。</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项目取得的主要成果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21" name="文本框 20"/>
          <p:cNvSpPr txBox="1"/>
          <p:nvPr/>
        </p:nvSpPr>
        <p:spPr>
          <a:xfrm>
            <a:off x="441325" y="1275715"/>
            <a:ext cx="8763000"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基于Bowyer-Waston算法生成</a:t>
            </a:r>
            <a:r>
              <a:rPr lang="en-US" altLang="zh-CN" sz="2800" dirty="0">
                <a:solidFill>
                  <a:schemeClr val="tx2">
                    <a:lumMod val="75000"/>
                  </a:schemeClr>
                </a:solidFill>
                <a:latin typeface="OPPO Sans" panose="00020600040101010101" pitchFamily="18" charset="-122"/>
                <a:ea typeface="OPPO Sans" panose="00020600040101010101" pitchFamily="18" charset="-122"/>
              </a:rPr>
              <a:t>Delaunay</a:t>
            </a:r>
            <a:r>
              <a:rPr lang="zh-CN" altLang="en-US" sz="2800" dirty="0">
                <a:solidFill>
                  <a:schemeClr val="tx2">
                    <a:lumMod val="75000"/>
                  </a:schemeClr>
                </a:solidFill>
                <a:latin typeface="OPPO Sans" panose="00020600040101010101" pitchFamily="18" charset="-122"/>
                <a:ea typeface="OPPO Sans" panose="00020600040101010101" pitchFamily="18" charset="-122"/>
              </a:rPr>
              <a:t>三角形</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pic>
        <p:nvPicPr>
          <p:cNvPr id="3" name="图片 2"/>
          <p:cNvPicPr/>
          <p:nvPr/>
        </p:nvPicPr>
        <p:blipFill>
          <a:blip r:embed="rId3"/>
        </p:blipFill>
        <p:spPr>
          <a:xfrm>
            <a:off x="553085" y="1797685"/>
            <a:ext cx="3046095" cy="2432685"/>
          </a:xfrm>
          <a:prstGeom prst="rect">
            <a:avLst/>
          </a:prstGeom>
        </p:spPr>
      </p:pic>
      <p:sp>
        <p:nvSpPr>
          <p:cNvPr id="22" name="文本框 21"/>
          <p:cNvSpPr txBox="1"/>
          <p:nvPr>
            <p:custDataLst>
              <p:tags r:id="rId4"/>
            </p:custDataLst>
          </p:nvPr>
        </p:nvSpPr>
        <p:spPr>
          <a:xfrm>
            <a:off x="441325" y="4687570"/>
            <a:ext cx="6946265" cy="1938020"/>
          </a:xfrm>
          <a:prstGeom prst="rect">
            <a:avLst/>
          </a:prstGeom>
          <a:noFill/>
        </p:spPr>
        <p:txBody>
          <a:bodyPr wrap="square" rtlCol="0">
            <a:spAutoFit/>
          </a:bodyPr>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我们计划采用Voronoi细胞作为我们非结构化网格的生成方式。而在此之前我们需要完成三维</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Delaunay</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三角形的生成，目前我们已根据</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Bowyer-Waston</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算法编写出二维</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Delaunay</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三角形生成</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MATLAB</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程序。</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pic>
        <p:nvPicPr>
          <p:cNvPr id="13" name="图片 5" descr="Flowchart"/>
          <p:cNvPicPr>
            <a:picLocks noChangeAspect="1"/>
          </p:cNvPicPr>
          <p:nvPr/>
        </p:nvPicPr>
        <p:blipFill>
          <a:blip r:embed="rId5"/>
          <a:stretch>
            <a:fillRect/>
          </a:stretch>
        </p:blipFill>
        <p:spPr>
          <a:xfrm>
            <a:off x="8150543" y="1058863"/>
            <a:ext cx="3599815" cy="5433695"/>
          </a:xfrm>
          <a:prstGeom prst="rect">
            <a:avLst/>
          </a:prstGeom>
        </p:spPr>
      </p:pic>
      <p:pic>
        <p:nvPicPr>
          <p:cNvPr id="14" name="图片 13"/>
          <p:cNvPicPr>
            <a:picLocks noChangeAspect="1"/>
          </p:cNvPicPr>
          <p:nvPr/>
        </p:nvPicPr>
        <p:blipFill>
          <a:blip r:embed="rId6"/>
        </p:blipFill>
        <p:spPr>
          <a:xfrm>
            <a:off x="3765550" y="1797685"/>
            <a:ext cx="3832225" cy="27241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项目取得的主要成果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21" name="文本框 20"/>
          <p:cNvSpPr txBox="1"/>
          <p:nvPr/>
        </p:nvSpPr>
        <p:spPr>
          <a:xfrm>
            <a:off x="441325" y="1275715"/>
            <a:ext cx="8763000"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目前存在的</a:t>
            </a:r>
            <a:r>
              <a:rPr lang="zh-CN" altLang="en-US" sz="2800" dirty="0">
                <a:solidFill>
                  <a:schemeClr val="tx2">
                    <a:lumMod val="75000"/>
                  </a:schemeClr>
                </a:solidFill>
                <a:latin typeface="OPPO Sans" panose="00020600040101010101" pitchFamily="18" charset="-122"/>
                <a:ea typeface="OPPO Sans" panose="00020600040101010101" pitchFamily="18" charset="-122"/>
              </a:rPr>
              <a:t>问题</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grpSp>
        <p:nvGrpSpPr>
          <p:cNvPr id="12" name="组合 11"/>
          <p:cNvGrpSpPr/>
          <p:nvPr>
            <p:custDataLst>
              <p:tags r:id="rId3"/>
            </p:custDataLst>
          </p:nvPr>
        </p:nvGrpSpPr>
        <p:grpSpPr>
          <a:xfrm>
            <a:off x="2501265" y="2445385"/>
            <a:ext cx="6068060" cy="539750"/>
            <a:chOff x="2113964" y="2507929"/>
            <a:chExt cx="9619129" cy="950258"/>
          </a:xfrm>
        </p:grpSpPr>
        <p:sp>
          <p:nvSpPr>
            <p:cNvPr id="13" name="矩形: 圆角 12"/>
            <p:cNvSpPr/>
            <p:nvPr>
              <p:custDataLst>
                <p:tags r:id="rId4"/>
              </p:custDataLst>
            </p:nvPr>
          </p:nvSpPr>
          <p:spPr>
            <a:xfrm>
              <a:off x="2493112" y="2507929"/>
              <a:ext cx="8875187" cy="950258"/>
            </a:xfrm>
            <a:prstGeom prst="roundRect">
              <a:avLst/>
            </a:prstGeom>
            <a:solidFill>
              <a:schemeClr val="bg1"/>
            </a:solidFill>
            <a:ln w="6350">
              <a:solidFill>
                <a:schemeClr val="accent3">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custDataLst>
                <p:tags r:id="rId5"/>
              </p:custDataLst>
            </p:nvPr>
          </p:nvSpPr>
          <p:spPr>
            <a:xfrm>
              <a:off x="2113964" y="2659591"/>
              <a:ext cx="9619129" cy="702073"/>
            </a:xfrm>
            <a:prstGeom prst="rect">
              <a:avLst/>
            </a:prstGeom>
            <a:noFill/>
            <a:ln w="6350">
              <a:noFill/>
            </a:ln>
          </p:spPr>
          <p:txBody>
            <a:bodyPr wrap="square" rtlCol="0">
              <a:spAutoFit/>
            </a:bodyPr>
            <a:lstStyle/>
            <a:p>
              <a:pPr algn="ct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sym typeface="+mn-ea"/>
                </a:rPr>
                <a:t>对于奇点问题没有寻找到好的解决办法。</a:t>
              </a:r>
              <a:endParaRPr lang="zh-CN" altLang="en-US" sz="2000" dirty="0">
                <a:solidFill>
                  <a:srgbClr val="C00000"/>
                </a:solidFill>
                <a:latin typeface="思源黑体 CN Medium" panose="020B0600000000000000" charset="-122"/>
                <a:ea typeface="思源黑体 CN Medium" panose="020B0600000000000000" charset="-122"/>
              </a:endParaRPr>
            </a:p>
          </p:txBody>
        </p:sp>
      </p:grpSp>
      <p:grpSp>
        <p:nvGrpSpPr>
          <p:cNvPr id="15" name="组合 14"/>
          <p:cNvGrpSpPr/>
          <p:nvPr>
            <p:custDataLst>
              <p:tags r:id="rId6"/>
            </p:custDataLst>
          </p:nvPr>
        </p:nvGrpSpPr>
        <p:grpSpPr>
          <a:xfrm>
            <a:off x="2396490" y="3513455"/>
            <a:ext cx="6068060" cy="539750"/>
            <a:chOff x="2113964" y="2507929"/>
            <a:chExt cx="9619129" cy="950258"/>
          </a:xfrm>
        </p:grpSpPr>
        <p:sp>
          <p:nvSpPr>
            <p:cNvPr id="16" name="矩形: 圆角 15"/>
            <p:cNvSpPr/>
            <p:nvPr>
              <p:custDataLst>
                <p:tags r:id="rId7"/>
              </p:custDataLst>
            </p:nvPr>
          </p:nvSpPr>
          <p:spPr>
            <a:xfrm>
              <a:off x="2659059" y="2507929"/>
              <a:ext cx="8528939" cy="950258"/>
            </a:xfrm>
            <a:prstGeom prst="roundRect">
              <a:avLst/>
            </a:prstGeom>
            <a:solidFill>
              <a:schemeClr val="bg1"/>
            </a:solidFill>
            <a:ln w="6350">
              <a:solidFill>
                <a:schemeClr val="accent3">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custDataLst>
                <p:tags r:id="rId8"/>
              </p:custDataLst>
            </p:nvPr>
          </p:nvSpPr>
          <p:spPr>
            <a:xfrm>
              <a:off x="2113964" y="2659591"/>
              <a:ext cx="9619129" cy="702073"/>
            </a:xfrm>
            <a:prstGeom prst="rect">
              <a:avLst/>
            </a:prstGeom>
            <a:noFill/>
          </p:spPr>
          <p:txBody>
            <a:bodyPr wrap="square" rtlCol="0">
              <a:spAutoFit/>
            </a:bodyPr>
            <a:lstStyle/>
            <a:p>
              <a:pPr algn="ct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sym typeface="+mn-ea"/>
                </a:rPr>
                <a:t>模型较为简单，缺少复杂实际模型的计算数据</a:t>
              </a:r>
              <a:endParaRPr lang="zh-CN" altLang="en-US" sz="2000" dirty="0">
                <a:solidFill>
                  <a:srgbClr val="C00000"/>
                </a:solidFill>
                <a:latin typeface="思源黑体 CN Medium" panose="020B0600000000000000" charset="-122"/>
                <a:ea typeface="思源黑体 CN Medium" panose="020B0600000000000000" charset="-122"/>
              </a:endParaRPr>
            </a:p>
          </p:txBody>
        </p:sp>
      </p:grpSp>
      <p:grpSp>
        <p:nvGrpSpPr>
          <p:cNvPr id="18" name="组合 17"/>
          <p:cNvGrpSpPr/>
          <p:nvPr>
            <p:custDataLst>
              <p:tags r:id="rId9"/>
            </p:custDataLst>
          </p:nvPr>
        </p:nvGrpSpPr>
        <p:grpSpPr>
          <a:xfrm>
            <a:off x="2421890" y="4615815"/>
            <a:ext cx="6068060" cy="539750"/>
            <a:chOff x="2113964" y="2507929"/>
            <a:chExt cx="9619129" cy="950258"/>
          </a:xfrm>
        </p:grpSpPr>
        <p:sp>
          <p:nvSpPr>
            <p:cNvPr id="19" name="矩形: 圆角 18"/>
            <p:cNvSpPr/>
            <p:nvPr>
              <p:custDataLst>
                <p:tags r:id="rId10"/>
              </p:custDataLst>
            </p:nvPr>
          </p:nvSpPr>
          <p:spPr>
            <a:xfrm>
              <a:off x="2659059" y="2507929"/>
              <a:ext cx="8528939" cy="950258"/>
            </a:xfrm>
            <a:prstGeom prst="roundRect">
              <a:avLst/>
            </a:prstGeom>
            <a:solidFill>
              <a:schemeClr val="bg1"/>
            </a:solidFill>
            <a:ln w="6350">
              <a:solidFill>
                <a:schemeClr val="accent3">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custDataLst>
                <p:tags r:id="rId11"/>
              </p:custDataLst>
            </p:nvPr>
          </p:nvSpPr>
          <p:spPr>
            <a:xfrm>
              <a:off x="2113964" y="2659591"/>
              <a:ext cx="9619129" cy="702073"/>
            </a:xfrm>
            <a:prstGeom prst="rect">
              <a:avLst/>
            </a:prstGeom>
            <a:noFill/>
          </p:spPr>
          <p:txBody>
            <a:bodyPr wrap="square" rtlCol="0">
              <a:spAutoFit/>
            </a:bodyPr>
            <a:lstStyle/>
            <a:p>
              <a:pPr algn="ct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sym typeface="+mn-ea"/>
                </a:rPr>
                <a:t>生成非结构化网格的质量不好</a:t>
              </a:r>
              <a:endParaRPr lang="zh-CN" altLang="en-US" sz="2000" dirty="0">
                <a:solidFill>
                  <a:srgbClr val="C00000"/>
                </a:solidFill>
                <a:latin typeface="思源黑体 CN Medium" panose="020B0600000000000000" charset="-122"/>
                <a:ea typeface="思源黑体 CN Medium" panose="020B0600000000000000" charset="-122"/>
              </a:endParaRPr>
            </a:p>
          </p:txBody>
        </p:sp>
      </p:grpSp>
      <p:grpSp>
        <p:nvGrpSpPr>
          <p:cNvPr id="3" name="组合 2"/>
          <p:cNvGrpSpPr/>
          <p:nvPr>
            <p:custDataLst>
              <p:tags r:id="rId12"/>
            </p:custDataLst>
          </p:nvPr>
        </p:nvGrpSpPr>
        <p:grpSpPr>
          <a:xfrm>
            <a:off x="1707515" y="2445385"/>
            <a:ext cx="572770" cy="539115"/>
            <a:chOff x="833605" y="1472561"/>
            <a:chExt cx="669402" cy="669402"/>
          </a:xfrm>
        </p:grpSpPr>
        <p:sp>
          <p:nvSpPr>
            <p:cNvPr id="24" name="椭圆 23"/>
            <p:cNvSpPr/>
            <p:nvPr>
              <p:custDataLst>
                <p:tags r:id="rId13"/>
              </p:custDataLst>
            </p:nvPr>
          </p:nvSpPr>
          <p:spPr>
            <a:xfrm>
              <a:off x="833605" y="1472561"/>
              <a:ext cx="669402" cy="669402"/>
            </a:xfrm>
            <a:prstGeom prst="ellipse">
              <a:avLst/>
            </a:prstGeom>
            <a:solidFill>
              <a:schemeClr val="bg1"/>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custDataLst>
                <p:tags r:id="rId14"/>
              </p:custDataLst>
            </p:nvPr>
          </p:nvSpPr>
          <p:spPr>
            <a:xfrm>
              <a:off x="879067" y="1551930"/>
              <a:ext cx="578475" cy="571633"/>
            </a:xfrm>
            <a:prstGeom prst="rect">
              <a:avLst/>
            </a:prstGeom>
            <a:noFill/>
          </p:spPr>
          <p:txBody>
            <a:bodyPr wrap="square" rtlCol="0">
              <a:spAutoFit/>
            </a:bodyPr>
            <a:lstStyle/>
            <a:p>
              <a:pPr algn="ctr"/>
              <a:r>
                <a:rPr lang="en-US" altLang="zh-CN" sz="2400" b="1" dirty="0">
                  <a:solidFill>
                    <a:schemeClr val="accent4">
                      <a:lumMod val="75000"/>
                    </a:schemeClr>
                  </a:solidFill>
                  <a:latin typeface="Century Gothic" panose="020B0502020202020204" pitchFamily="34" charset="0"/>
                </a:rPr>
                <a:t>1</a:t>
              </a:r>
              <a:endParaRPr lang="zh-CN" altLang="en-US" sz="2400" b="1" dirty="0">
                <a:solidFill>
                  <a:schemeClr val="accent4">
                    <a:lumMod val="75000"/>
                  </a:schemeClr>
                </a:solidFill>
                <a:latin typeface="Century Gothic" panose="020B0502020202020204" pitchFamily="34" charset="0"/>
              </a:endParaRPr>
            </a:p>
          </p:txBody>
        </p:sp>
      </p:grpSp>
      <p:grpSp>
        <p:nvGrpSpPr>
          <p:cNvPr id="9" name="组合 8"/>
          <p:cNvGrpSpPr/>
          <p:nvPr>
            <p:custDataLst>
              <p:tags r:id="rId15"/>
            </p:custDataLst>
          </p:nvPr>
        </p:nvGrpSpPr>
        <p:grpSpPr>
          <a:xfrm>
            <a:off x="1707515" y="3540760"/>
            <a:ext cx="572770" cy="560070"/>
            <a:chOff x="1470099" y="2616447"/>
            <a:chExt cx="669402" cy="695421"/>
          </a:xfrm>
        </p:grpSpPr>
        <p:sp>
          <p:nvSpPr>
            <p:cNvPr id="25" name="椭圆 24"/>
            <p:cNvSpPr/>
            <p:nvPr>
              <p:custDataLst>
                <p:tags r:id="rId16"/>
              </p:custDataLst>
            </p:nvPr>
          </p:nvSpPr>
          <p:spPr>
            <a:xfrm>
              <a:off x="1470099" y="2616447"/>
              <a:ext cx="669402" cy="669402"/>
            </a:xfrm>
            <a:prstGeom prst="ellipse">
              <a:avLst/>
            </a:prstGeom>
            <a:solidFill>
              <a:schemeClr val="bg1"/>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custDataLst>
                <p:tags r:id="rId17"/>
              </p:custDataLst>
            </p:nvPr>
          </p:nvSpPr>
          <p:spPr>
            <a:xfrm>
              <a:off x="1515561" y="2740235"/>
              <a:ext cx="578475" cy="571633"/>
            </a:xfrm>
            <a:prstGeom prst="rect">
              <a:avLst/>
            </a:prstGeom>
            <a:noFill/>
          </p:spPr>
          <p:txBody>
            <a:bodyPr wrap="square" rtlCol="0">
              <a:spAutoFit/>
            </a:bodyPr>
            <a:lstStyle/>
            <a:p>
              <a:pPr algn="ctr"/>
              <a:r>
                <a:rPr lang="en-US" altLang="zh-CN" sz="2400" b="1" dirty="0">
                  <a:solidFill>
                    <a:schemeClr val="accent4">
                      <a:lumMod val="75000"/>
                    </a:schemeClr>
                  </a:solidFill>
                  <a:latin typeface="Century Gothic" panose="020B0502020202020204" pitchFamily="34" charset="0"/>
                </a:rPr>
                <a:t>2</a:t>
              </a:r>
              <a:endParaRPr lang="zh-CN" altLang="en-US" sz="2400" b="1" dirty="0">
                <a:solidFill>
                  <a:schemeClr val="accent4">
                    <a:lumMod val="75000"/>
                  </a:schemeClr>
                </a:solidFill>
                <a:latin typeface="Century Gothic" panose="020B0502020202020204" pitchFamily="34" charset="0"/>
              </a:endParaRPr>
            </a:p>
          </p:txBody>
        </p:sp>
      </p:grpSp>
      <p:grpSp>
        <p:nvGrpSpPr>
          <p:cNvPr id="32" name="组合 31"/>
          <p:cNvGrpSpPr/>
          <p:nvPr>
            <p:custDataLst>
              <p:tags r:id="rId18"/>
            </p:custDataLst>
          </p:nvPr>
        </p:nvGrpSpPr>
        <p:grpSpPr>
          <a:xfrm>
            <a:off x="1707515" y="4636135"/>
            <a:ext cx="572770" cy="543950"/>
            <a:chOff x="2250027" y="3696681"/>
            <a:chExt cx="669402" cy="675405"/>
          </a:xfrm>
        </p:grpSpPr>
        <p:sp>
          <p:nvSpPr>
            <p:cNvPr id="26" name="椭圆 25"/>
            <p:cNvSpPr/>
            <p:nvPr>
              <p:custDataLst>
                <p:tags r:id="rId19"/>
              </p:custDataLst>
            </p:nvPr>
          </p:nvSpPr>
          <p:spPr>
            <a:xfrm>
              <a:off x="2250027" y="3696681"/>
              <a:ext cx="669402" cy="669402"/>
            </a:xfrm>
            <a:prstGeom prst="ellipse">
              <a:avLst/>
            </a:prstGeom>
            <a:solidFill>
              <a:schemeClr val="bg1"/>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custDataLst>
                <p:tags r:id="rId20"/>
              </p:custDataLst>
            </p:nvPr>
          </p:nvSpPr>
          <p:spPr>
            <a:xfrm>
              <a:off x="2295490" y="3800453"/>
              <a:ext cx="578475" cy="571633"/>
            </a:xfrm>
            <a:prstGeom prst="rect">
              <a:avLst/>
            </a:prstGeom>
            <a:noFill/>
          </p:spPr>
          <p:txBody>
            <a:bodyPr wrap="square" rtlCol="0">
              <a:spAutoFit/>
            </a:bodyPr>
            <a:lstStyle/>
            <a:p>
              <a:pPr algn="ctr"/>
              <a:r>
                <a:rPr lang="en-US" altLang="zh-CN" sz="2400" b="1" dirty="0">
                  <a:solidFill>
                    <a:schemeClr val="accent4">
                      <a:lumMod val="75000"/>
                    </a:schemeClr>
                  </a:solidFill>
                  <a:latin typeface="Century Gothic" panose="020B0502020202020204" pitchFamily="34" charset="0"/>
                </a:rPr>
                <a:t>3</a:t>
              </a:r>
              <a:endParaRPr lang="zh-CN" altLang="en-US" sz="2400" b="1" dirty="0">
                <a:solidFill>
                  <a:schemeClr val="accent4">
                    <a:lumMod val="75000"/>
                  </a:schemeClr>
                </a:solidFill>
                <a:latin typeface="Century Gothic" panose="020B0502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34"/>
          <p:cNvPicPr>
            <a:picLocks noChangeAspect="1"/>
          </p:cNvPicPr>
          <p:nvPr/>
        </p:nvPicPr>
        <p:blipFill>
          <a:blip r:embed="rId1"/>
          <a:srcRect t="5158" b="10433"/>
          <a:stretch>
            <a:fillRect/>
          </a:stretch>
        </p:blipFill>
        <p:spPr>
          <a:xfrm>
            <a:off x="-13335" y="0"/>
            <a:ext cx="12205335" cy="6868795"/>
          </a:xfrm>
          <a:prstGeom prst="rect">
            <a:avLst/>
          </a:prstGeom>
        </p:spPr>
      </p:pic>
      <p:sp>
        <p:nvSpPr>
          <p:cNvPr id="7" name="矩形 6"/>
          <p:cNvSpPr/>
          <p:nvPr/>
        </p:nvSpPr>
        <p:spPr>
          <a:xfrm>
            <a:off x="-15812" y="0"/>
            <a:ext cx="12213908" cy="6868795"/>
          </a:xfrm>
          <a:prstGeom prst="rect">
            <a:avLst/>
          </a:prstGeom>
          <a:gradFill flip="none" rotWithShape="1">
            <a:gsLst>
              <a:gs pos="0">
                <a:schemeClr val="accent1">
                  <a:lumMod val="75000"/>
                  <a:alpha val="12000"/>
                </a:schemeClr>
              </a:gs>
              <a:gs pos="30000">
                <a:schemeClr val="accent1">
                  <a:lumMod val="50000"/>
                  <a:alpha val="49000"/>
                </a:schemeClr>
              </a:gs>
              <a:gs pos="70000">
                <a:srgbClr val="1E386B">
                  <a:alpha val="95000"/>
                </a:srgbClr>
              </a:gs>
              <a:gs pos="100000">
                <a:srgbClr val="213866"/>
              </a:gs>
            </a:gsLst>
            <a:lin ang="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grpSp>
        <p:nvGrpSpPr>
          <p:cNvPr id="2" name="稻壳儿深海小鱼"/>
          <p:cNvGrpSpPr/>
          <p:nvPr/>
        </p:nvGrpSpPr>
        <p:grpSpPr>
          <a:xfrm>
            <a:off x="2703195" y="2250731"/>
            <a:ext cx="6785610" cy="2469572"/>
            <a:chOff x="4279" y="3131"/>
            <a:chExt cx="10686" cy="3889"/>
          </a:xfrm>
        </p:grpSpPr>
        <p:grpSp>
          <p:nvGrpSpPr>
            <p:cNvPr id="5" name="组合 4"/>
            <p:cNvGrpSpPr/>
            <p:nvPr/>
          </p:nvGrpSpPr>
          <p:grpSpPr>
            <a:xfrm>
              <a:off x="4279" y="3131"/>
              <a:ext cx="10686" cy="2805"/>
              <a:chOff x="7005185" y="1182062"/>
              <a:chExt cx="3281566" cy="861724"/>
            </a:xfrm>
          </p:grpSpPr>
          <p:sp>
            <p:nvSpPr>
              <p:cNvPr id="9" name="文本框 4"/>
              <p:cNvSpPr txBox="1"/>
              <p:nvPr/>
            </p:nvSpPr>
            <p:spPr>
              <a:xfrm>
                <a:off x="7005185" y="1731692"/>
                <a:ext cx="3281566" cy="31209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3600" b="1" dirty="0">
                    <a:solidFill>
                      <a:schemeClr val="bg1"/>
                    </a:solidFill>
                    <a:latin typeface="思源黑体 CN Medium" panose="020B0600000000000000" charset="-122"/>
                    <a:ea typeface="思源黑体 CN Medium" panose="020B0600000000000000" charset="-122"/>
                    <a:cs typeface="+mn-ea"/>
                  </a:rPr>
                  <a:t>下阶段工作计划</a:t>
                </a:r>
                <a:endParaRPr lang="zh-CN" altLang="en-US" sz="3600" b="1" dirty="0">
                  <a:solidFill>
                    <a:schemeClr val="bg1"/>
                  </a:solidFill>
                  <a:latin typeface="思源黑体 CN Medium" panose="020B0600000000000000" charset="-122"/>
                  <a:ea typeface="思源黑体 CN Medium" panose="020B0600000000000000" charset="-122"/>
                  <a:cs typeface="+mn-ea"/>
                </a:endParaRPr>
              </a:p>
            </p:txBody>
          </p:sp>
          <p:grpSp>
            <p:nvGrpSpPr>
              <p:cNvPr id="10" name="组合 9"/>
              <p:cNvGrpSpPr/>
              <p:nvPr/>
            </p:nvGrpSpPr>
            <p:grpSpPr>
              <a:xfrm>
                <a:off x="8407684" y="1182062"/>
                <a:ext cx="475332" cy="422565"/>
                <a:chOff x="8407684" y="1182062"/>
                <a:chExt cx="475332" cy="422565"/>
              </a:xfrm>
            </p:grpSpPr>
            <p:sp>
              <p:nvSpPr>
                <p:cNvPr id="11" name="圆角矩形 8"/>
                <p:cNvSpPr/>
                <p:nvPr/>
              </p:nvSpPr>
              <p:spPr>
                <a:xfrm>
                  <a:off x="8407684" y="1182062"/>
                  <a:ext cx="456653" cy="422565"/>
                </a:xfrm>
                <a:prstGeom prst="roundRect">
                  <a:avLst/>
                </a:prstGeom>
                <a:noFill/>
                <a:ln w="19050">
                  <a:solidFill>
                    <a:schemeClr val="bg1"/>
                  </a:solid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思源宋体 CN Heavy" panose="02020900000000000000" pitchFamily="18" charset="-122"/>
                    <a:ea typeface="思源宋体 CN Heavy" panose="02020900000000000000" pitchFamily="18" charset="-122"/>
                    <a:cs typeface="+mn-ea"/>
                    <a:sym typeface="+mn-lt"/>
                  </a:endParaRPr>
                </a:p>
              </p:txBody>
            </p:sp>
            <p:sp>
              <p:nvSpPr>
                <p:cNvPr id="12" name="文本框 9"/>
                <p:cNvSpPr txBox="1"/>
                <p:nvPr/>
              </p:nvSpPr>
              <p:spPr>
                <a:xfrm>
                  <a:off x="8408161" y="1184770"/>
                  <a:ext cx="474855" cy="417150"/>
                </a:xfrm>
                <a:prstGeom prst="rect">
                  <a:avLst/>
                </a:prstGeom>
                <a:noFill/>
              </p:spPr>
              <p:txBody>
                <a:bodyPr wrap="square" rtlCol="0" anchor="ctr">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0"/>
                    </a:spcBef>
                    <a:spcAft>
                      <a:spcPts val="0"/>
                    </a:spcAft>
                    <a:buClrTx/>
                    <a:buSzTx/>
                    <a:buFontTx/>
                    <a:buNone/>
                    <a:defRPr/>
                  </a:pPr>
                  <a:r>
                    <a:rPr kumimoji="0" lang="en-US" altLang="zh-CN" sz="4400" i="0" u="none" strike="noStrike" kern="1200" cap="none" spc="0" normalizeH="0" baseline="0" noProof="0" dirty="0">
                      <a:ln>
                        <a:noFill/>
                      </a:ln>
                      <a:solidFill>
                        <a:schemeClr val="bg1"/>
                      </a:solidFill>
                      <a:effectLst/>
                      <a:uLnTx/>
                      <a:uFillTx/>
                      <a:latin typeface="Century Gothic" panose="020B0502020202020204" pitchFamily="34" charset="0"/>
                      <a:ea typeface="+mj-ea"/>
                      <a:cs typeface="+mn-ea"/>
                      <a:sym typeface="+mn-lt"/>
                    </a:rPr>
                    <a:t>03</a:t>
                  </a:r>
                  <a:endParaRPr kumimoji="0" lang="en-US" altLang="zh-CN" sz="4400" i="0" u="none" strike="noStrike" kern="1200" cap="none" spc="0" normalizeH="0" baseline="0" noProof="0" dirty="0">
                    <a:ln>
                      <a:noFill/>
                    </a:ln>
                    <a:solidFill>
                      <a:schemeClr val="bg1"/>
                    </a:solidFill>
                    <a:effectLst/>
                    <a:uLnTx/>
                    <a:uFillTx/>
                    <a:latin typeface="Century Gothic" panose="020B0502020202020204" pitchFamily="34" charset="0"/>
                    <a:ea typeface="+mj-ea"/>
                    <a:cs typeface="+mn-ea"/>
                    <a:sym typeface="+mn-lt"/>
                  </a:endParaRPr>
                </a:p>
              </p:txBody>
            </p:sp>
          </p:grpSp>
        </p:grpSp>
        <p:sp>
          <p:nvSpPr>
            <p:cNvPr id="8" name="矩形 7"/>
            <p:cNvSpPr/>
            <p:nvPr/>
          </p:nvSpPr>
          <p:spPr bwMode="auto">
            <a:xfrm>
              <a:off x="5053" y="6002"/>
              <a:ext cx="9138" cy="1018"/>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lang="en-US" altLang="zh-CN" sz="1600" dirty="0">
                  <a:solidFill>
                    <a:schemeClr val="bg1"/>
                  </a:solidFill>
                  <a:latin typeface="思源黑体 CN Light" panose="020B0300000000000000" pitchFamily="34" charset="-122"/>
                  <a:ea typeface="思源黑体 CN Light" panose="020B0300000000000000" pitchFamily="34" charset="-122"/>
                  <a:cs typeface="+mn-ea"/>
                </a:rPr>
                <a:t>Work Plan for the Next Stage</a:t>
              </a:r>
              <a:endParaRPr lang="en-US" altLang="zh-CN" sz="1600" dirty="0">
                <a:solidFill>
                  <a:schemeClr val="bg1"/>
                </a:solidFill>
                <a:latin typeface="思源黑体 CN Light" panose="020B0300000000000000" pitchFamily="34" charset="-122"/>
                <a:ea typeface="思源黑体 CN Light" panose="020B0300000000000000" pitchFamily="34" charset="-122"/>
                <a:cs typeface="+mn-ea"/>
              </a:endParaRPr>
            </a:p>
            <a:p>
              <a:pPr algn="ctr">
                <a:defRPr/>
              </a:pPr>
              <a:endParaRPr lang="en-US" altLang="zh-CN" sz="1600" dirty="0">
                <a:solidFill>
                  <a:schemeClr val="bg1"/>
                </a:solidFill>
                <a:latin typeface="思源黑体 CN Light" panose="020B0300000000000000" pitchFamily="34" charset="-122"/>
                <a:ea typeface="思源黑体 CN Light" panose="020B0300000000000000" pitchFamily="34" charset="-122"/>
                <a:cs typeface="+mn-lt"/>
                <a:sym typeface="+mn-ea"/>
              </a:endParaRPr>
            </a:p>
          </p:txBody>
        </p:sp>
      </p:grpSp>
      <p:sp>
        <p:nvSpPr>
          <p:cNvPr id="3" name="文本框 2"/>
          <p:cNvSpPr txBox="1"/>
          <p:nvPr/>
        </p:nvSpPr>
        <p:spPr>
          <a:xfrm>
            <a:off x="1379132" y="5363662"/>
            <a:ext cx="2537012" cy="861774"/>
          </a:xfrm>
          <a:prstGeom prst="rect">
            <a:avLst/>
          </a:prstGeom>
          <a:noFill/>
          <a:ln>
            <a:solidFill>
              <a:schemeClr val="bg1"/>
            </a:solidFill>
          </a:ln>
          <a:effectLst/>
        </p:spPr>
        <p:txBody>
          <a:bodyPr wrap="square" rtlCol="0">
            <a:spAutoFit/>
          </a:bodyPr>
          <a:lstStyle/>
          <a:p>
            <a:pPr algn="ctr"/>
            <a:r>
              <a:rPr lang="zh-CN" altLang="en-US" dirty="0">
                <a:solidFill>
                  <a:schemeClr val="bg1"/>
                </a:solidFill>
                <a:latin typeface="思源黑体 CN Medium" panose="020B0600000000000000" charset="-122"/>
                <a:ea typeface="思源黑体 CN Medium" panose="020B0600000000000000" charset="-122"/>
              </a:rPr>
              <a:t>经费分配计划</a:t>
            </a:r>
            <a:endParaRPr lang="en-US" altLang="zh-CN" dirty="0">
              <a:solidFill>
                <a:schemeClr val="bg1"/>
              </a:solidFill>
              <a:latin typeface="思源黑体 CN Medium" panose="020B0600000000000000" charset="-122"/>
              <a:ea typeface="思源黑体 CN Medium" panose="020B0600000000000000" charset="-122"/>
            </a:endParaRPr>
          </a:p>
          <a:p>
            <a:pPr algn="ctr"/>
            <a:r>
              <a:rPr lang="en-US" altLang="zh-CN" sz="1600" dirty="0">
                <a:solidFill>
                  <a:schemeClr val="bg1"/>
                </a:solidFill>
                <a:latin typeface="思源黑体 CN ExtraLight" panose="020B0200000000000000" pitchFamily="34" charset="-122"/>
                <a:ea typeface="思源黑体 CN ExtraLight" panose="020B0200000000000000" pitchFamily="34" charset="-122"/>
              </a:rPr>
              <a:t>Appropriation Plan</a:t>
            </a:r>
            <a:endParaRPr lang="en-US" altLang="zh-CN" sz="1600" dirty="0">
              <a:solidFill>
                <a:schemeClr val="bg1"/>
              </a:solidFill>
              <a:latin typeface="思源黑体 CN ExtraLight" panose="020B0200000000000000" pitchFamily="34" charset="-122"/>
              <a:ea typeface="思源黑体 CN ExtraLight" panose="020B0200000000000000" pitchFamily="34" charset="-122"/>
            </a:endParaRPr>
          </a:p>
          <a:p>
            <a:pPr algn="ct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4" name="文本框 3"/>
          <p:cNvSpPr txBox="1"/>
          <p:nvPr/>
        </p:nvSpPr>
        <p:spPr>
          <a:xfrm>
            <a:off x="4821577" y="5363662"/>
            <a:ext cx="2537012" cy="861774"/>
          </a:xfrm>
          <a:prstGeom prst="rect">
            <a:avLst/>
          </a:prstGeom>
          <a:noFill/>
          <a:ln>
            <a:solidFill>
              <a:schemeClr val="bg1"/>
            </a:solidFill>
          </a:ln>
          <a:effectLst/>
        </p:spPr>
        <p:txBody>
          <a:bodyPr wrap="square" rtlCol="0">
            <a:spAutoFit/>
          </a:bodyPr>
          <a:lstStyle/>
          <a:p>
            <a:pPr algn="ctr"/>
            <a:r>
              <a:rPr lang="zh-CN" altLang="en-US" dirty="0">
                <a:solidFill>
                  <a:schemeClr val="bg1"/>
                </a:solidFill>
                <a:latin typeface="思源黑体 CN Medium" panose="020B0600000000000000" charset="-122"/>
                <a:ea typeface="思源黑体 CN Medium" panose="020B0600000000000000" charset="-122"/>
              </a:rPr>
              <a:t>经费使用情况</a:t>
            </a:r>
            <a:endParaRPr lang="en-US" altLang="zh-CN" dirty="0">
              <a:solidFill>
                <a:schemeClr val="bg1"/>
              </a:solidFill>
              <a:latin typeface="思源黑体 CN Medium" panose="020B0600000000000000" charset="-122"/>
              <a:ea typeface="思源黑体 CN Medium" panose="020B0600000000000000" charset="-122"/>
            </a:endParaRPr>
          </a:p>
          <a:p>
            <a:pPr algn="ctr"/>
            <a:r>
              <a:rPr lang="en-US" altLang="zh-CN" sz="1600" dirty="0">
                <a:solidFill>
                  <a:schemeClr val="bg1"/>
                </a:solidFill>
                <a:latin typeface="思源黑体 CN ExtraLight" panose="020B0200000000000000" pitchFamily="34" charset="-122"/>
                <a:ea typeface="思源黑体 CN ExtraLight" panose="020B0200000000000000" pitchFamily="34" charset="-122"/>
              </a:rPr>
              <a:t>Utilization of Funds</a:t>
            </a:r>
            <a:endParaRPr lang="en-US" altLang="zh-CN" sz="1600" dirty="0">
              <a:solidFill>
                <a:schemeClr val="bg1"/>
              </a:solidFill>
              <a:latin typeface="思源黑体 CN ExtraLight" panose="020B0200000000000000" pitchFamily="34" charset="-122"/>
              <a:ea typeface="思源黑体 CN ExtraLight" panose="020B0200000000000000" pitchFamily="34" charset="-122"/>
            </a:endParaRPr>
          </a:p>
          <a:p>
            <a:pPr algn="ct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3" name="文本框 12"/>
          <p:cNvSpPr txBox="1"/>
          <p:nvPr/>
        </p:nvSpPr>
        <p:spPr>
          <a:xfrm>
            <a:off x="8264022" y="5363662"/>
            <a:ext cx="2644589" cy="861774"/>
          </a:xfrm>
          <a:prstGeom prst="rect">
            <a:avLst/>
          </a:prstGeom>
          <a:noFill/>
          <a:ln>
            <a:solidFill>
              <a:schemeClr val="bg1"/>
            </a:solidFill>
          </a:ln>
          <a:effectLst/>
        </p:spPr>
        <p:txBody>
          <a:bodyPr wrap="square" rtlCol="0">
            <a:spAutoFit/>
          </a:bodyPr>
          <a:lstStyle/>
          <a:p>
            <a:pPr algn="ctr"/>
            <a:r>
              <a:rPr lang="zh-CN" altLang="en-US" dirty="0">
                <a:solidFill>
                  <a:schemeClr val="bg1"/>
                </a:solidFill>
                <a:latin typeface="思源黑体 CN Medium" panose="020B0600000000000000" charset="-122"/>
                <a:ea typeface="思源黑体 CN Medium" panose="020B0600000000000000" charset="-122"/>
              </a:rPr>
              <a:t>后期研究计划安排</a:t>
            </a:r>
            <a:endParaRPr lang="en-US" altLang="zh-CN" dirty="0">
              <a:solidFill>
                <a:schemeClr val="bg1"/>
              </a:solidFill>
              <a:latin typeface="思源黑体 CN Medium" panose="020B0600000000000000" charset="-122"/>
              <a:ea typeface="思源黑体 CN Medium" panose="020B0600000000000000" charset="-122"/>
            </a:endParaRPr>
          </a:p>
          <a:p>
            <a:pPr algn="ctr"/>
            <a:r>
              <a:rPr lang="en-US" altLang="zh-CN" sz="1600" dirty="0">
                <a:solidFill>
                  <a:schemeClr val="bg1"/>
                </a:solidFill>
                <a:latin typeface="思源黑体 CN ExtraLight" panose="020B0200000000000000" pitchFamily="34" charset="-122"/>
                <a:ea typeface="思源黑体 CN ExtraLight" panose="020B0200000000000000" pitchFamily="34" charset="-122"/>
              </a:rPr>
              <a:t>Later research plan arrangement</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34"/>
          <p:cNvPicPr>
            <a:picLocks noChangeAspect="1"/>
          </p:cNvPicPr>
          <p:nvPr/>
        </p:nvPicPr>
        <p:blipFill>
          <a:blip r:embed="rId1"/>
          <a:srcRect t="5158" b="10433"/>
          <a:stretch>
            <a:fillRect/>
          </a:stretch>
        </p:blipFill>
        <p:spPr>
          <a:xfrm>
            <a:off x="-13335" y="0"/>
            <a:ext cx="12205335" cy="6868795"/>
          </a:xfrm>
          <a:prstGeom prst="rect">
            <a:avLst/>
          </a:prstGeom>
        </p:spPr>
      </p:pic>
      <p:sp>
        <p:nvSpPr>
          <p:cNvPr id="7" name="矩形 6"/>
          <p:cNvSpPr/>
          <p:nvPr/>
        </p:nvSpPr>
        <p:spPr>
          <a:xfrm>
            <a:off x="-21908" y="4968"/>
            <a:ext cx="12213908" cy="6868795"/>
          </a:xfrm>
          <a:prstGeom prst="rect">
            <a:avLst/>
          </a:prstGeom>
          <a:gradFill flip="none" rotWithShape="1">
            <a:gsLst>
              <a:gs pos="0">
                <a:schemeClr val="accent1">
                  <a:lumMod val="75000"/>
                  <a:alpha val="12000"/>
                </a:schemeClr>
              </a:gs>
              <a:gs pos="30000">
                <a:schemeClr val="accent1">
                  <a:lumMod val="50000"/>
                  <a:alpha val="49000"/>
                </a:schemeClr>
              </a:gs>
              <a:gs pos="70000">
                <a:srgbClr val="1E386B">
                  <a:alpha val="95000"/>
                </a:srgbClr>
              </a:gs>
              <a:gs pos="100000">
                <a:srgbClr val="213866"/>
              </a:gs>
            </a:gsLst>
            <a:lin ang="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grpSp>
        <p:nvGrpSpPr>
          <p:cNvPr id="3" name="稻壳儿深海小鱼"/>
          <p:cNvGrpSpPr/>
          <p:nvPr/>
        </p:nvGrpSpPr>
        <p:grpSpPr>
          <a:xfrm>
            <a:off x="5805170" y="1576705"/>
            <a:ext cx="6038215" cy="897255"/>
            <a:chOff x="287" y="2303"/>
            <a:chExt cx="9509" cy="1413"/>
          </a:xfrm>
        </p:grpSpPr>
        <p:grpSp>
          <p:nvGrpSpPr>
            <p:cNvPr id="4" name="组合 3"/>
            <p:cNvGrpSpPr/>
            <p:nvPr/>
          </p:nvGrpSpPr>
          <p:grpSpPr>
            <a:xfrm>
              <a:off x="2682" y="2311"/>
              <a:ext cx="7114" cy="1405"/>
              <a:chOff x="639281" y="98441"/>
              <a:chExt cx="6025822" cy="1190252"/>
            </a:xfrm>
          </p:grpSpPr>
          <p:grpSp>
            <p:nvGrpSpPr>
              <p:cNvPr id="34" name="组合 33"/>
              <p:cNvGrpSpPr/>
              <p:nvPr/>
            </p:nvGrpSpPr>
            <p:grpSpPr bwMode="auto">
              <a:xfrm>
                <a:off x="639281" y="98441"/>
                <a:ext cx="6025822" cy="1037237"/>
                <a:chOff x="5984485" y="3425504"/>
                <a:chExt cx="6022632" cy="1037747"/>
              </a:xfrm>
            </p:grpSpPr>
            <p:sp>
              <p:nvSpPr>
                <p:cNvPr id="36" name="矩形 35"/>
                <p:cNvSpPr/>
                <p:nvPr>
                  <p:custDataLst>
                    <p:tags r:id="rId2"/>
                  </p:custDataLst>
                </p:nvPr>
              </p:nvSpPr>
              <p:spPr>
                <a:xfrm>
                  <a:off x="6003956" y="4089193"/>
                  <a:ext cx="6003161" cy="374058"/>
                </a:xfrm>
                <a:prstGeom prst="rect">
                  <a:avLst/>
                </a:prstGeom>
              </p:spPr>
              <p:txBody>
                <a:bodyPr wrap="square" anchor="t">
                  <a:spAutoFit/>
                  <a:scene3d>
                    <a:camera prst="orthographicFront"/>
                    <a:lightRig rig="threePt" dir="t"/>
                  </a:scene3d>
                  <a:sp3d contourW="12700"/>
                </a:bodyPr>
                <a:lstStyle/>
                <a:p>
                  <a:pPr>
                    <a:lnSpc>
                      <a:spcPct val="125000"/>
                    </a:lnSpc>
                    <a:defRPr/>
                  </a:pPr>
                  <a:r>
                    <a:rPr lang="en-US" altLang="zh-CN" sz="1200" dirty="0">
                      <a:solidFill>
                        <a:schemeClr val="bg1"/>
                      </a:solidFill>
                      <a:latin typeface="思源黑体 CN ExtraLight" panose="020B0200000000000000" pitchFamily="34" charset="-122"/>
                      <a:ea typeface="思源黑体 CN ExtraLight" panose="020B0200000000000000" pitchFamily="34" charset="-122"/>
                      <a:cs typeface="+mn-ea"/>
                    </a:rPr>
                    <a:t>Research progress of the project</a:t>
                  </a:r>
                  <a:endParaRPr lang="en-US" altLang="zh-CN" sz="1200" dirty="0">
                    <a:solidFill>
                      <a:schemeClr val="bg1"/>
                    </a:solidFill>
                    <a:latin typeface="思源黑体 CN ExtraLight" panose="020B0200000000000000" pitchFamily="34" charset="-122"/>
                    <a:ea typeface="思源黑体 CN ExtraLight" panose="020B0200000000000000" pitchFamily="34" charset="-122"/>
                    <a:cs typeface="+mn-ea"/>
                  </a:endParaRPr>
                </a:p>
              </p:txBody>
            </p:sp>
            <p:sp>
              <p:nvSpPr>
                <p:cNvPr id="37" name="矩形 36"/>
                <p:cNvSpPr/>
                <p:nvPr>
                  <p:custDataLst>
                    <p:tags r:id="rId3"/>
                  </p:custDataLst>
                </p:nvPr>
              </p:nvSpPr>
              <p:spPr>
                <a:xfrm>
                  <a:off x="5984485" y="3425504"/>
                  <a:ext cx="4575812" cy="696703"/>
                </a:xfrm>
                <a:prstGeom prst="rect">
                  <a:avLst/>
                </a:prstGeom>
              </p:spPr>
              <p:txBody>
                <a:bodyPr wrap="square">
                  <a:spAutoFit/>
                  <a:scene3d>
                    <a:camera prst="orthographicFront"/>
                    <a:lightRig rig="threePt" dir="t"/>
                  </a:scene3d>
                  <a:sp3d contourW="12700"/>
                </a:bodyPr>
                <a:lstStyle/>
                <a:p>
                  <a:pPr>
                    <a:defRPr/>
                  </a:pPr>
                  <a:r>
                    <a:rPr lang="zh-CN" altLang="en-US" sz="2800" b="1" dirty="0">
                      <a:solidFill>
                        <a:schemeClr val="bg1"/>
                      </a:solidFill>
                      <a:latin typeface="思源黑体 CN Medium" panose="020B0600000000000000" charset="-122"/>
                      <a:ea typeface="思源黑体 CN Medium" panose="020B0600000000000000" charset="-122"/>
                      <a:cs typeface="+mn-ea"/>
                    </a:rPr>
                    <a:t>项目研究进展情况</a:t>
                  </a:r>
                  <a:endParaRPr lang="zh-CN" altLang="en-US" sz="2800" b="1" dirty="0">
                    <a:solidFill>
                      <a:schemeClr val="bg1"/>
                    </a:solidFill>
                    <a:latin typeface="思源黑体 CN Medium" panose="020B0600000000000000" charset="-122"/>
                    <a:ea typeface="思源黑体 CN Medium" panose="020B0600000000000000" charset="-122"/>
                    <a:cs typeface="+mn-ea"/>
                  </a:endParaRPr>
                </a:p>
              </p:txBody>
            </p:sp>
          </p:grpSp>
          <p:cxnSp>
            <p:nvCxnSpPr>
              <p:cNvPr id="35" name="直接连接符 34"/>
              <p:cNvCxnSpPr/>
              <p:nvPr>
                <p:custDataLst>
                  <p:tags r:id="rId4"/>
                </p:custDataLst>
              </p:nvPr>
            </p:nvCxnSpPr>
            <p:spPr>
              <a:xfrm>
                <a:off x="795127" y="1288693"/>
                <a:ext cx="3428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custDataLst>
                <p:tags r:id="rId5"/>
              </p:custDataLst>
            </p:nvPr>
          </p:nvSpPr>
          <p:spPr bwMode="auto">
            <a:xfrm>
              <a:off x="287" y="2303"/>
              <a:ext cx="2203" cy="1210"/>
            </a:xfrm>
            <a:prstGeom prst="rect">
              <a:avLst/>
            </a:prstGeom>
          </p:spPr>
          <p:txBody>
            <a:bodyPr wrap="square">
              <a:spAutoFit/>
              <a:scene3d>
                <a:camera prst="orthographicFront"/>
                <a:lightRig rig="threePt" dir="t"/>
              </a:scene3d>
              <a:sp3d contourW="12700"/>
            </a:bodyPr>
            <a:lstStyle/>
            <a:p>
              <a:pPr algn="r" eaLnBrk="1" fontAlgn="auto" hangingPunct="1">
                <a:spcBef>
                  <a:spcPts val="0"/>
                </a:spcBef>
                <a:spcAft>
                  <a:spcPts val="0"/>
                </a:spcAft>
                <a:defRPr/>
              </a:pPr>
              <a:r>
                <a:rPr lang="en-US" altLang="zh-CN" sz="4400" dirty="0">
                  <a:solidFill>
                    <a:schemeClr val="bg1"/>
                  </a:solidFill>
                  <a:latin typeface="Century Gothic" panose="020B0502020202020204" pitchFamily="34" charset="0"/>
                  <a:cs typeface="+mn-ea"/>
                </a:rPr>
                <a:t>01</a:t>
              </a:r>
              <a:endParaRPr lang="en-US" altLang="zh-CN" sz="4400" dirty="0">
                <a:solidFill>
                  <a:schemeClr val="bg1"/>
                </a:solidFill>
                <a:latin typeface="Century Gothic" panose="020B0502020202020204" pitchFamily="34" charset="0"/>
                <a:cs typeface="+mn-ea"/>
              </a:endParaRPr>
            </a:p>
          </p:txBody>
        </p:sp>
      </p:grpSp>
      <p:sp>
        <p:nvSpPr>
          <p:cNvPr id="38" name="文本框 37"/>
          <p:cNvSpPr txBox="1"/>
          <p:nvPr>
            <p:custDataLst>
              <p:tags r:id="rId6"/>
            </p:custDataLst>
          </p:nvPr>
        </p:nvSpPr>
        <p:spPr>
          <a:xfrm>
            <a:off x="1088014" y="528955"/>
            <a:ext cx="1350386" cy="584775"/>
          </a:xfrm>
          <a:prstGeom prst="rect">
            <a:avLst/>
          </a:prstGeom>
          <a:noFill/>
        </p:spPr>
        <p:txBody>
          <a:bodyPr wrap="square" rtlCol="0">
            <a:spAutoFit/>
          </a:bodyPr>
          <a:lstStyle/>
          <a:p>
            <a:pPr algn="dist"/>
            <a:r>
              <a:rPr lang="zh-CN" altLang="en-US" sz="3200" dirty="0">
                <a:solidFill>
                  <a:schemeClr val="bg1"/>
                </a:solidFill>
                <a:latin typeface="思源黑体 CN Medium" panose="020B0600000000000000" charset="-122"/>
                <a:ea typeface="思源黑体 CN Medium" panose="020B0600000000000000" charset="-122"/>
              </a:rPr>
              <a:t>目录</a:t>
            </a:r>
            <a:endParaRPr lang="zh-CN" altLang="en-US" sz="3200" dirty="0">
              <a:solidFill>
                <a:schemeClr val="bg1"/>
              </a:solidFill>
              <a:latin typeface="思源黑体 CN Medium" panose="020B0600000000000000" charset="-122"/>
              <a:ea typeface="思源黑体 CN Medium" panose="020B0600000000000000" charset="-122"/>
            </a:endParaRPr>
          </a:p>
        </p:txBody>
      </p:sp>
      <p:sp>
        <p:nvSpPr>
          <p:cNvPr id="39" name="矩形 38"/>
          <p:cNvSpPr/>
          <p:nvPr/>
        </p:nvSpPr>
        <p:spPr>
          <a:xfrm>
            <a:off x="817245" y="662193"/>
            <a:ext cx="141979" cy="645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40" name="文本框 39"/>
          <p:cNvSpPr txBox="1"/>
          <p:nvPr/>
        </p:nvSpPr>
        <p:spPr>
          <a:xfrm>
            <a:off x="2567190" y="563605"/>
            <a:ext cx="3254188" cy="584775"/>
          </a:xfrm>
          <a:prstGeom prst="rect">
            <a:avLst/>
          </a:prstGeom>
          <a:noFill/>
        </p:spPr>
        <p:txBody>
          <a:bodyPr wrap="square" rtlCol="0" anchor="ctr">
            <a:spAutoFit/>
          </a:bodyPr>
          <a:lstStyle/>
          <a:p>
            <a:r>
              <a:rPr lang="en-US" altLang="zh-CN" sz="3200" dirty="0">
                <a:solidFill>
                  <a:schemeClr val="bg1"/>
                </a:solidFill>
                <a:latin typeface="思源黑体 CN ExtraLight" panose="020B0200000000000000" pitchFamily="34" charset="-122"/>
                <a:ea typeface="思源黑体 CN ExtraLight" panose="020B0200000000000000" pitchFamily="34" charset="-122"/>
              </a:rPr>
              <a:t>CONTENTS</a:t>
            </a:r>
            <a:endParaRPr lang="zh-CN" altLang="en-US" sz="3200" dirty="0">
              <a:solidFill>
                <a:schemeClr val="bg1"/>
              </a:solidFill>
              <a:latin typeface="思源黑体 CN ExtraLight" panose="020B0200000000000000" pitchFamily="34" charset="-122"/>
              <a:ea typeface="思源黑体 CN ExtraLight" panose="020B0200000000000000" pitchFamily="34" charset="-122"/>
            </a:endParaRPr>
          </a:p>
        </p:txBody>
      </p:sp>
      <p:grpSp>
        <p:nvGrpSpPr>
          <p:cNvPr id="41" name="稻壳儿深海小鱼"/>
          <p:cNvGrpSpPr/>
          <p:nvPr/>
        </p:nvGrpSpPr>
        <p:grpSpPr>
          <a:xfrm>
            <a:off x="5805170" y="2735378"/>
            <a:ext cx="6038215" cy="897255"/>
            <a:chOff x="287" y="2303"/>
            <a:chExt cx="9509" cy="1413"/>
          </a:xfrm>
        </p:grpSpPr>
        <p:grpSp>
          <p:nvGrpSpPr>
            <p:cNvPr id="42" name="组合 41"/>
            <p:cNvGrpSpPr/>
            <p:nvPr/>
          </p:nvGrpSpPr>
          <p:grpSpPr>
            <a:xfrm>
              <a:off x="2682" y="2311"/>
              <a:ext cx="7114" cy="1405"/>
              <a:chOff x="639281" y="98442"/>
              <a:chExt cx="6025822" cy="1190251"/>
            </a:xfrm>
          </p:grpSpPr>
          <p:grpSp>
            <p:nvGrpSpPr>
              <p:cNvPr id="44" name="组合 43"/>
              <p:cNvGrpSpPr/>
              <p:nvPr/>
            </p:nvGrpSpPr>
            <p:grpSpPr bwMode="auto">
              <a:xfrm>
                <a:off x="639281" y="98442"/>
                <a:ext cx="6025822" cy="1037236"/>
                <a:chOff x="5984485" y="3425505"/>
                <a:chExt cx="6022632" cy="1037746"/>
              </a:xfrm>
            </p:grpSpPr>
            <p:sp>
              <p:nvSpPr>
                <p:cNvPr id="46" name="矩形 45"/>
                <p:cNvSpPr/>
                <p:nvPr>
                  <p:custDataLst>
                    <p:tags r:id="rId7"/>
                  </p:custDataLst>
                </p:nvPr>
              </p:nvSpPr>
              <p:spPr>
                <a:xfrm>
                  <a:off x="6003956" y="4089193"/>
                  <a:ext cx="6003161" cy="374058"/>
                </a:xfrm>
                <a:prstGeom prst="rect">
                  <a:avLst/>
                </a:prstGeom>
              </p:spPr>
              <p:txBody>
                <a:bodyPr wrap="square" anchor="t">
                  <a:spAutoFit/>
                  <a:scene3d>
                    <a:camera prst="orthographicFront"/>
                    <a:lightRig rig="threePt" dir="t"/>
                  </a:scene3d>
                  <a:sp3d contourW="12700"/>
                </a:bodyPr>
                <a:lstStyle/>
                <a:p>
                  <a:pPr>
                    <a:lnSpc>
                      <a:spcPct val="125000"/>
                    </a:lnSpc>
                    <a:defRPr/>
                  </a:pPr>
                  <a:r>
                    <a:rPr lang="en-US" altLang="zh-CN" sz="1200" dirty="0">
                      <a:solidFill>
                        <a:schemeClr val="bg1"/>
                      </a:solidFill>
                      <a:latin typeface="思源黑体 CN ExtraLight" panose="020B0200000000000000" pitchFamily="34" charset="-122"/>
                      <a:ea typeface="思源黑体 CN ExtraLight" panose="020B0200000000000000" pitchFamily="34" charset="-122"/>
                      <a:cs typeface="+mn-ea"/>
                    </a:rPr>
                    <a:t>Phased results have been achieved</a:t>
                  </a:r>
                  <a:endParaRPr lang="en-US" altLang="zh-CN" sz="1200" dirty="0">
                    <a:solidFill>
                      <a:schemeClr val="bg1"/>
                    </a:solidFill>
                    <a:latin typeface="思源黑体 CN ExtraLight" panose="020B0200000000000000" pitchFamily="34" charset="-122"/>
                    <a:ea typeface="思源黑体 CN ExtraLight" panose="020B0200000000000000" pitchFamily="34" charset="-122"/>
                    <a:cs typeface="+mn-ea"/>
                  </a:endParaRPr>
                </a:p>
              </p:txBody>
            </p:sp>
            <p:sp>
              <p:nvSpPr>
                <p:cNvPr id="47" name="矩形 46"/>
                <p:cNvSpPr/>
                <p:nvPr>
                  <p:custDataLst>
                    <p:tags r:id="rId8"/>
                  </p:custDataLst>
                </p:nvPr>
              </p:nvSpPr>
              <p:spPr>
                <a:xfrm>
                  <a:off x="5984485" y="3425505"/>
                  <a:ext cx="4575659" cy="698371"/>
                </a:xfrm>
                <a:prstGeom prst="rect">
                  <a:avLst/>
                </a:prstGeom>
              </p:spPr>
              <p:txBody>
                <a:bodyPr wrap="square">
                  <a:spAutoFit/>
                  <a:scene3d>
                    <a:camera prst="orthographicFront"/>
                    <a:lightRig rig="threePt" dir="t"/>
                  </a:scene3d>
                  <a:sp3d contourW="12700"/>
                </a:bodyPr>
                <a:lstStyle/>
                <a:p>
                  <a:pPr>
                    <a:defRPr/>
                  </a:pPr>
                  <a:r>
                    <a:rPr lang="zh-CN" altLang="en-US" sz="2800" b="1" dirty="0">
                      <a:solidFill>
                        <a:schemeClr val="bg1"/>
                      </a:solidFill>
                      <a:latin typeface="思源黑体 CN Medium" panose="020B0600000000000000" charset="-122"/>
                      <a:ea typeface="思源黑体 CN Medium" panose="020B0600000000000000" charset="-122"/>
                      <a:cs typeface="+mn-ea"/>
                    </a:rPr>
                    <a:t>已取得的阶段性成果</a:t>
                  </a:r>
                  <a:endParaRPr lang="zh-CN" altLang="en-US" sz="2800" b="1" dirty="0">
                    <a:solidFill>
                      <a:schemeClr val="bg1"/>
                    </a:solidFill>
                    <a:latin typeface="思源黑体 CN Medium" panose="020B0600000000000000" charset="-122"/>
                    <a:ea typeface="思源黑体 CN Medium" panose="020B0600000000000000" charset="-122"/>
                    <a:cs typeface="+mn-ea"/>
                  </a:endParaRPr>
                </a:p>
              </p:txBody>
            </p:sp>
          </p:grpSp>
          <p:cxnSp>
            <p:nvCxnSpPr>
              <p:cNvPr id="45" name="直接连接符 44"/>
              <p:cNvCxnSpPr/>
              <p:nvPr>
                <p:custDataLst>
                  <p:tags r:id="rId9"/>
                </p:custDataLst>
              </p:nvPr>
            </p:nvCxnSpPr>
            <p:spPr>
              <a:xfrm>
                <a:off x="795127" y="1288693"/>
                <a:ext cx="3428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矩形 42"/>
            <p:cNvSpPr/>
            <p:nvPr>
              <p:custDataLst>
                <p:tags r:id="rId10"/>
              </p:custDataLst>
            </p:nvPr>
          </p:nvSpPr>
          <p:spPr bwMode="auto">
            <a:xfrm>
              <a:off x="287" y="2303"/>
              <a:ext cx="2203" cy="1210"/>
            </a:xfrm>
            <a:prstGeom prst="rect">
              <a:avLst/>
            </a:prstGeom>
          </p:spPr>
          <p:txBody>
            <a:bodyPr wrap="square">
              <a:spAutoFit/>
              <a:scene3d>
                <a:camera prst="orthographicFront"/>
                <a:lightRig rig="threePt" dir="t"/>
              </a:scene3d>
              <a:sp3d contourW="12700"/>
            </a:bodyPr>
            <a:lstStyle/>
            <a:p>
              <a:pPr algn="r" eaLnBrk="1" fontAlgn="auto" hangingPunct="1">
                <a:spcBef>
                  <a:spcPts val="0"/>
                </a:spcBef>
                <a:spcAft>
                  <a:spcPts val="0"/>
                </a:spcAft>
                <a:defRPr/>
              </a:pPr>
              <a:r>
                <a:rPr lang="en-US" altLang="zh-CN" sz="4400" dirty="0">
                  <a:solidFill>
                    <a:schemeClr val="bg1"/>
                  </a:solidFill>
                  <a:latin typeface="Century Gothic" panose="020B0502020202020204" pitchFamily="34" charset="0"/>
                  <a:cs typeface="+mn-ea"/>
                </a:rPr>
                <a:t>02</a:t>
              </a:r>
              <a:endParaRPr lang="en-US" altLang="zh-CN" sz="4400" dirty="0">
                <a:solidFill>
                  <a:schemeClr val="bg1"/>
                </a:solidFill>
                <a:latin typeface="Century Gothic" panose="020B0502020202020204" pitchFamily="34" charset="0"/>
                <a:cs typeface="+mn-ea"/>
              </a:endParaRPr>
            </a:p>
          </p:txBody>
        </p:sp>
      </p:grpSp>
      <p:grpSp>
        <p:nvGrpSpPr>
          <p:cNvPr id="48" name="稻壳儿深海小鱼"/>
          <p:cNvGrpSpPr/>
          <p:nvPr/>
        </p:nvGrpSpPr>
        <p:grpSpPr>
          <a:xfrm>
            <a:off x="5821378" y="3894051"/>
            <a:ext cx="6038215" cy="897255"/>
            <a:chOff x="287" y="2303"/>
            <a:chExt cx="9509" cy="1413"/>
          </a:xfrm>
        </p:grpSpPr>
        <p:grpSp>
          <p:nvGrpSpPr>
            <p:cNvPr id="49" name="组合 48"/>
            <p:cNvGrpSpPr/>
            <p:nvPr/>
          </p:nvGrpSpPr>
          <p:grpSpPr>
            <a:xfrm>
              <a:off x="2682" y="2311"/>
              <a:ext cx="7114" cy="1405"/>
              <a:chOff x="639281" y="98441"/>
              <a:chExt cx="6025822" cy="1190252"/>
            </a:xfrm>
          </p:grpSpPr>
          <p:grpSp>
            <p:nvGrpSpPr>
              <p:cNvPr id="51" name="组合 50"/>
              <p:cNvGrpSpPr/>
              <p:nvPr/>
            </p:nvGrpSpPr>
            <p:grpSpPr bwMode="auto">
              <a:xfrm>
                <a:off x="639281" y="98441"/>
                <a:ext cx="6025822" cy="1037237"/>
                <a:chOff x="5984485" y="3425504"/>
                <a:chExt cx="6022632" cy="1037747"/>
              </a:xfrm>
            </p:grpSpPr>
            <p:sp>
              <p:nvSpPr>
                <p:cNvPr id="53" name="矩形 52"/>
                <p:cNvSpPr/>
                <p:nvPr>
                  <p:custDataLst>
                    <p:tags r:id="rId11"/>
                  </p:custDataLst>
                </p:nvPr>
              </p:nvSpPr>
              <p:spPr>
                <a:xfrm>
                  <a:off x="6003956" y="4089193"/>
                  <a:ext cx="6003161" cy="374058"/>
                </a:xfrm>
                <a:prstGeom prst="rect">
                  <a:avLst/>
                </a:prstGeom>
              </p:spPr>
              <p:txBody>
                <a:bodyPr wrap="square" anchor="t">
                  <a:spAutoFit/>
                  <a:scene3d>
                    <a:camera prst="orthographicFront"/>
                    <a:lightRig rig="threePt" dir="t"/>
                  </a:scene3d>
                  <a:sp3d contourW="12700"/>
                </a:bodyPr>
                <a:lstStyle/>
                <a:p>
                  <a:pPr>
                    <a:lnSpc>
                      <a:spcPct val="125000"/>
                    </a:lnSpc>
                    <a:defRPr/>
                  </a:pPr>
                  <a:r>
                    <a:rPr lang="en-US" altLang="zh-CN" sz="1200" dirty="0">
                      <a:solidFill>
                        <a:schemeClr val="bg1"/>
                      </a:solidFill>
                      <a:latin typeface="思源黑体 CN ExtraLight" panose="020B0200000000000000" pitchFamily="34" charset="-122"/>
                      <a:ea typeface="思源黑体 CN ExtraLight" panose="020B0200000000000000" pitchFamily="34" charset="-122"/>
                      <a:cs typeface="+mn-ea"/>
                    </a:rPr>
                    <a:t>Work plan for the next stage</a:t>
                  </a:r>
                  <a:endParaRPr lang="en-US" altLang="zh-CN" sz="1200" dirty="0">
                    <a:solidFill>
                      <a:schemeClr val="bg1"/>
                    </a:solidFill>
                    <a:latin typeface="思源黑体 CN ExtraLight" panose="020B0200000000000000" pitchFamily="34" charset="-122"/>
                    <a:ea typeface="思源黑体 CN ExtraLight" panose="020B0200000000000000" pitchFamily="34" charset="-122"/>
                    <a:cs typeface="+mn-ea"/>
                  </a:endParaRPr>
                </a:p>
              </p:txBody>
            </p:sp>
            <p:sp>
              <p:nvSpPr>
                <p:cNvPr id="54" name="矩形 53"/>
                <p:cNvSpPr/>
                <p:nvPr>
                  <p:custDataLst>
                    <p:tags r:id="rId12"/>
                  </p:custDataLst>
                </p:nvPr>
              </p:nvSpPr>
              <p:spPr>
                <a:xfrm>
                  <a:off x="5984485" y="3425504"/>
                  <a:ext cx="4022801" cy="698469"/>
                </a:xfrm>
                <a:prstGeom prst="rect">
                  <a:avLst/>
                </a:prstGeom>
              </p:spPr>
              <p:txBody>
                <a:bodyPr wrap="square">
                  <a:spAutoFit/>
                  <a:scene3d>
                    <a:camera prst="orthographicFront"/>
                    <a:lightRig rig="threePt" dir="t"/>
                  </a:scene3d>
                  <a:sp3d contourW="12700"/>
                </a:bodyPr>
                <a:lstStyle/>
                <a:p>
                  <a:pPr>
                    <a:defRPr/>
                  </a:pPr>
                  <a:r>
                    <a:rPr lang="zh-CN" altLang="en-US" sz="2800" b="1" dirty="0">
                      <a:solidFill>
                        <a:schemeClr val="bg1"/>
                      </a:solidFill>
                      <a:latin typeface="思源黑体 CN Medium" panose="020B0600000000000000" charset="-122"/>
                      <a:ea typeface="思源黑体 CN Medium" panose="020B0600000000000000" charset="-122"/>
                      <a:cs typeface="+mn-ea"/>
                    </a:rPr>
                    <a:t>下阶段工作计划</a:t>
                  </a:r>
                  <a:endParaRPr lang="zh-CN" altLang="en-US" sz="2800" b="1" dirty="0">
                    <a:solidFill>
                      <a:schemeClr val="bg1"/>
                    </a:solidFill>
                    <a:latin typeface="思源黑体 CN Medium" panose="020B0600000000000000" charset="-122"/>
                    <a:ea typeface="思源黑体 CN Medium" panose="020B0600000000000000" charset="-122"/>
                    <a:cs typeface="+mn-ea"/>
                  </a:endParaRPr>
                </a:p>
              </p:txBody>
            </p:sp>
          </p:grpSp>
          <p:cxnSp>
            <p:nvCxnSpPr>
              <p:cNvPr id="52" name="直接连接符 51"/>
              <p:cNvCxnSpPr/>
              <p:nvPr>
                <p:custDataLst>
                  <p:tags r:id="rId13"/>
                </p:custDataLst>
              </p:nvPr>
            </p:nvCxnSpPr>
            <p:spPr>
              <a:xfrm>
                <a:off x="795127" y="1288693"/>
                <a:ext cx="3428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0" name="矩形 49"/>
            <p:cNvSpPr/>
            <p:nvPr>
              <p:custDataLst>
                <p:tags r:id="rId14"/>
              </p:custDataLst>
            </p:nvPr>
          </p:nvSpPr>
          <p:spPr bwMode="auto">
            <a:xfrm>
              <a:off x="287" y="2303"/>
              <a:ext cx="2203" cy="1210"/>
            </a:xfrm>
            <a:prstGeom prst="rect">
              <a:avLst/>
            </a:prstGeom>
          </p:spPr>
          <p:txBody>
            <a:bodyPr wrap="square">
              <a:spAutoFit/>
              <a:scene3d>
                <a:camera prst="orthographicFront"/>
                <a:lightRig rig="threePt" dir="t"/>
              </a:scene3d>
              <a:sp3d contourW="12700"/>
            </a:bodyPr>
            <a:lstStyle/>
            <a:p>
              <a:pPr algn="r" eaLnBrk="1" fontAlgn="auto" hangingPunct="1">
                <a:spcBef>
                  <a:spcPts val="0"/>
                </a:spcBef>
                <a:spcAft>
                  <a:spcPts val="0"/>
                </a:spcAft>
                <a:defRPr/>
              </a:pPr>
              <a:r>
                <a:rPr lang="en-US" altLang="zh-CN" sz="4400" dirty="0">
                  <a:solidFill>
                    <a:schemeClr val="bg1"/>
                  </a:solidFill>
                  <a:latin typeface="Century Gothic" panose="020B0502020202020204" pitchFamily="34" charset="0"/>
                  <a:cs typeface="+mn-ea"/>
                </a:rPr>
                <a:t>03</a:t>
              </a:r>
              <a:endParaRPr lang="en-US" altLang="zh-CN" sz="4400" dirty="0">
                <a:solidFill>
                  <a:schemeClr val="bg1"/>
                </a:solidFill>
                <a:latin typeface="Century Gothic" panose="020B0502020202020204" pitchFamily="34" charset="0"/>
                <a:cs typeface="+mn-ea"/>
              </a:endParaRPr>
            </a:p>
          </p:txBody>
        </p:sp>
      </p:grpSp>
      <p:grpSp>
        <p:nvGrpSpPr>
          <p:cNvPr id="62" name="稻壳儿深海小鱼"/>
          <p:cNvGrpSpPr/>
          <p:nvPr/>
        </p:nvGrpSpPr>
        <p:grpSpPr>
          <a:xfrm>
            <a:off x="5831784" y="5052725"/>
            <a:ext cx="6038215" cy="897255"/>
            <a:chOff x="287" y="2303"/>
            <a:chExt cx="9509" cy="1413"/>
          </a:xfrm>
        </p:grpSpPr>
        <p:grpSp>
          <p:nvGrpSpPr>
            <p:cNvPr id="63" name="组合 62"/>
            <p:cNvGrpSpPr/>
            <p:nvPr/>
          </p:nvGrpSpPr>
          <p:grpSpPr>
            <a:xfrm>
              <a:off x="2682" y="2311"/>
              <a:ext cx="7114" cy="1405"/>
              <a:chOff x="639281" y="98441"/>
              <a:chExt cx="6025822" cy="1190252"/>
            </a:xfrm>
          </p:grpSpPr>
          <p:grpSp>
            <p:nvGrpSpPr>
              <p:cNvPr id="65" name="组合 64"/>
              <p:cNvGrpSpPr/>
              <p:nvPr/>
            </p:nvGrpSpPr>
            <p:grpSpPr bwMode="auto">
              <a:xfrm>
                <a:off x="639281" y="98441"/>
                <a:ext cx="6025822" cy="1037237"/>
                <a:chOff x="5984485" y="3425504"/>
                <a:chExt cx="6022632" cy="1037747"/>
              </a:xfrm>
            </p:grpSpPr>
            <p:sp>
              <p:nvSpPr>
                <p:cNvPr id="67" name="矩形 66"/>
                <p:cNvSpPr/>
                <p:nvPr>
                  <p:custDataLst>
                    <p:tags r:id="rId15"/>
                  </p:custDataLst>
                </p:nvPr>
              </p:nvSpPr>
              <p:spPr>
                <a:xfrm>
                  <a:off x="6003956" y="4089193"/>
                  <a:ext cx="6003161" cy="374058"/>
                </a:xfrm>
                <a:prstGeom prst="rect">
                  <a:avLst/>
                </a:prstGeom>
              </p:spPr>
              <p:txBody>
                <a:bodyPr wrap="square" anchor="t">
                  <a:spAutoFit/>
                  <a:scene3d>
                    <a:camera prst="orthographicFront"/>
                    <a:lightRig rig="threePt" dir="t"/>
                  </a:scene3d>
                  <a:sp3d contourW="12700"/>
                </a:bodyPr>
                <a:lstStyle/>
                <a:p>
                  <a:pPr>
                    <a:lnSpc>
                      <a:spcPct val="125000"/>
                    </a:lnSpc>
                    <a:defRPr/>
                  </a:pPr>
                  <a:r>
                    <a:rPr lang="en-US" altLang="zh-CN" sz="1200" dirty="0">
                      <a:solidFill>
                        <a:schemeClr val="bg1"/>
                      </a:solidFill>
                      <a:latin typeface="思源黑体 CN ExtraLight" panose="020B0200000000000000" pitchFamily="34" charset="-122"/>
                      <a:ea typeface="思源黑体 CN ExtraLight" panose="020B0200000000000000" pitchFamily="34" charset="-122"/>
                      <a:cs typeface="+mn-ea"/>
                    </a:rPr>
                    <a:t>The project team member gain</a:t>
                  </a:r>
                  <a:endParaRPr lang="en-US" altLang="zh-CN" sz="1200" dirty="0">
                    <a:solidFill>
                      <a:schemeClr val="bg1"/>
                    </a:solidFill>
                    <a:latin typeface="思源黑体 CN ExtraLight" panose="020B0200000000000000" pitchFamily="34" charset="-122"/>
                    <a:ea typeface="思源黑体 CN ExtraLight" panose="020B0200000000000000" pitchFamily="34" charset="-122"/>
                    <a:cs typeface="+mn-ea"/>
                  </a:endParaRPr>
                </a:p>
              </p:txBody>
            </p:sp>
            <p:sp>
              <p:nvSpPr>
                <p:cNvPr id="68" name="矩形 67"/>
                <p:cNvSpPr/>
                <p:nvPr>
                  <p:custDataLst>
                    <p:tags r:id="rId16"/>
                  </p:custDataLst>
                </p:nvPr>
              </p:nvSpPr>
              <p:spPr>
                <a:xfrm>
                  <a:off x="5984485" y="3425504"/>
                  <a:ext cx="5639202" cy="698154"/>
                </a:xfrm>
                <a:prstGeom prst="rect">
                  <a:avLst/>
                </a:prstGeom>
              </p:spPr>
              <p:txBody>
                <a:bodyPr wrap="square">
                  <a:spAutoFit/>
                  <a:scene3d>
                    <a:camera prst="orthographicFront"/>
                    <a:lightRig rig="threePt" dir="t"/>
                  </a:scene3d>
                  <a:sp3d contourW="12700"/>
                </a:bodyPr>
                <a:lstStyle/>
                <a:p>
                  <a:pPr>
                    <a:defRPr/>
                  </a:pPr>
                  <a:r>
                    <a:rPr lang="zh-CN" altLang="en-US" sz="2800" b="1" dirty="0">
                      <a:solidFill>
                        <a:schemeClr val="bg1"/>
                      </a:solidFill>
                      <a:latin typeface="思源黑体 CN Medium" panose="020B0600000000000000" charset="-122"/>
                      <a:ea typeface="思源黑体 CN Medium" panose="020B0600000000000000" charset="-122"/>
                      <a:cs typeface="+mn-ea"/>
                    </a:rPr>
                    <a:t>项目组成员的收获</a:t>
                  </a:r>
                  <a:endParaRPr lang="zh-CN" altLang="en-US" sz="2800" b="1" dirty="0">
                    <a:solidFill>
                      <a:schemeClr val="bg1"/>
                    </a:solidFill>
                    <a:latin typeface="思源黑体 CN Medium" panose="020B0600000000000000" charset="-122"/>
                    <a:ea typeface="思源黑体 CN Medium" panose="020B0600000000000000" charset="-122"/>
                    <a:cs typeface="+mn-ea"/>
                  </a:endParaRPr>
                </a:p>
              </p:txBody>
            </p:sp>
          </p:grpSp>
          <p:cxnSp>
            <p:nvCxnSpPr>
              <p:cNvPr id="66" name="直接连接符 65"/>
              <p:cNvCxnSpPr/>
              <p:nvPr>
                <p:custDataLst>
                  <p:tags r:id="rId17"/>
                </p:custDataLst>
              </p:nvPr>
            </p:nvCxnSpPr>
            <p:spPr>
              <a:xfrm>
                <a:off x="795127" y="1288693"/>
                <a:ext cx="3428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4" name="矩形 63"/>
            <p:cNvSpPr/>
            <p:nvPr>
              <p:custDataLst>
                <p:tags r:id="rId18"/>
              </p:custDataLst>
            </p:nvPr>
          </p:nvSpPr>
          <p:spPr bwMode="auto">
            <a:xfrm>
              <a:off x="287" y="2303"/>
              <a:ext cx="2203" cy="1210"/>
            </a:xfrm>
            <a:prstGeom prst="rect">
              <a:avLst/>
            </a:prstGeom>
          </p:spPr>
          <p:txBody>
            <a:bodyPr wrap="square">
              <a:spAutoFit/>
              <a:scene3d>
                <a:camera prst="orthographicFront"/>
                <a:lightRig rig="threePt" dir="t"/>
              </a:scene3d>
              <a:sp3d contourW="12700"/>
            </a:bodyPr>
            <a:lstStyle/>
            <a:p>
              <a:pPr algn="r" eaLnBrk="1" fontAlgn="auto" hangingPunct="1">
                <a:spcBef>
                  <a:spcPts val="0"/>
                </a:spcBef>
                <a:spcAft>
                  <a:spcPts val="0"/>
                </a:spcAft>
                <a:defRPr/>
              </a:pPr>
              <a:r>
                <a:rPr lang="en-US" altLang="zh-CN" sz="4400" dirty="0">
                  <a:solidFill>
                    <a:schemeClr val="bg1"/>
                  </a:solidFill>
                  <a:latin typeface="Century Gothic" panose="020B0502020202020204" pitchFamily="34" charset="0"/>
                  <a:cs typeface="+mn-ea"/>
                </a:rPr>
                <a:t>04</a:t>
              </a:r>
              <a:endParaRPr lang="en-US" altLang="zh-CN" sz="4400" dirty="0">
                <a:solidFill>
                  <a:schemeClr val="bg1"/>
                </a:solidFill>
                <a:latin typeface="Century Gothic" panose="020B0502020202020204" pitchFamily="34" charset="0"/>
                <a:cs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12" name="文本框 11"/>
          <p:cNvSpPr txBox="1"/>
          <p:nvPr/>
        </p:nvSpPr>
        <p:spPr>
          <a:xfrm>
            <a:off x="2034988" y="5704878"/>
            <a:ext cx="8122024" cy="461665"/>
          </a:xfrm>
          <a:prstGeom prst="rect">
            <a:avLst/>
          </a:prstGeom>
          <a:noFill/>
        </p:spPr>
        <p:txBody>
          <a:bodyPr wrap="square" rtlCol="0">
            <a:spAutoFit/>
          </a:bodyPr>
          <a:lstStyle/>
          <a:p>
            <a:pPr algn="ctr"/>
            <a:r>
              <a:rPr lang="zh-CN" altLang="en-US" sz="2400">
                <a:solidFill>
                  <a:schemeClr val="bg1"/>
                </a:solidFill>
                <a:latin typeface="思源黑体 CN Medium" panose="020B0600000000000000" charset="-122"/>
                <a:ea typeface="思源黑体 CN Medium" panose="020B0600000000000000" charset="-122"/>
              </a:rPr>
              <a:t>论文发表所需版面费</a:t>
            </a:r>
            <a:endParaRPr lang="zh-CN" altLang="en-US" sz="2400" dirty="0">
              <a:solidFill>
                <a:schemeClr val="bg1"/>
              </a:solidFill>
              <a:latin typeface="思源黑体 CN Medium" panose="020B0600000000000000" charset="-122"/>
              <a:ea typeface="思源黑体 CN Medium" panose="020B0600000000000000" charset="-122"/>
            </a:endParaRPr>
          </a:p>
        </p:txBody>
      </p:sp>
      <p:grpSp>
        <p:nvGrpSpPr>
          <p:cNvPr id="13" name="组合 12"/>
          <p:cNvGrpSpPr/>
          <p:nvPr/>
        </p:nvGrpSpPr>
        <p:grpSpPr>
          <a:xfrm>
            <a:off x="441325" y="318452"/>
            <a:ext cx="4565015" cy="741045"/>
            <a:chOff x="569" y="468"/>
            <a:chExt cx="7189" cy="1167"/>
          </a:xfrm>
        </p:grpSpPr>
        <p:sp>
          <p:nvSpPr>
            <p:cNvPr id="14" name="矩形 13"/>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15" name="矩形 14"/>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16" name="矩形 15"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3648" cy="72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下阶段工作计划</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17"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Work Plan for Next Stage</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sp>
        <p:nvSpPr>
          <p:cNvPr id="21" name="文本框 20"/>
          <p:cNvSpPr txBox="1"/>
          <p:nvPr/>
        </p:nvSpPr>
        <p:spPr>
          <a:xfrm>
            <a:off x="441325" y="1275715"/>
            <a:ext cx="8763000"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基于高阶</a:t>
            </a:r>
            <a:r>
              <a:rPr lang="en-US" altLang="zh-CN" sz="2800" dirty="0">
                <a:solidFill>
                  <a:schemeClr val="tx2">
                    <a:lumMod val="75000"/>
                  </a:schemeClr>
                </a:solidFill>
                <a:latin typeface="OPPO Sans" panose="00020600040101010101" pitchFamily="18" charset="-122"/>
                <a:ea typeface="OPPO Sans" panose="00020600040101010101" pitchFamily="18" charset="-122"/>
              </a:rPr>
              <a:t>Clenshaw-Curtis</a:t>
            </a:r>
            <a:r>
              <a:rPr lang="zh-CN" altLang="en-US" sz="2800" dirty="0">
                <a:solidFill>
                  <a:schemeClr val="tx2">
                    <a:lumMod val="75000"/>
                  </a:schemeClr>
                </a:solidFill>
                <a:latin typeface="OPPO Sans" panose="00020600040101010101" pitchFamily="18" charset="-122"/>
                <a:ea typeface="OPPO Sans" panose="00020600040101010101" pitchFamily="18" charset="-122"/>
              </a:rPr>
              <a:t>求积计算</a:t>
            </a:r>
            <a:r>
              <a:rPr lang="zh-CN" altLang="en-US" sz="2800" dirty="0">
                <a:solidFill>
                  <a:schemeClr val="tx2">
                    <a:lumMod val="75000"/>
                  </a:schemeClr>
                </a:solidFill>
                <a:latin typeface="OPPO Sans" panose="00020600040101010101" pitchFamily="18" charset="-122"/>
                <a:ea typeface="OPPO Sans" panose="00020600040101010101" pitchFamily="18" charset="-122"/>
              </a:rPr>
              <a:t>重力异常</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pic>
        <p:nvPicPr>
          <p:cNvPr id="4" name="图片 3"/>
          <p:cNvPicPr/>
          <p:nvPr/>
        </p:nvPicPr>
        <p:blipFill>
          <a:blip r:embed="rId3"/>
        </p:blipFill>
        <p:spPr>
          <a:xfrm>
            <a:off x="6188710" y="2294890"/>
            <a:ext cx="5291455" cy="3256280"/>
          </a:xfrm>
          <a:prstGeom prst="rect">
            <a:avLst/>
          </a:prstGeom>
          <a:effectLst>
            <a:outerShdw blurRad="50800" dist="38100" dir="18900000" algn="bl" rotWithShape="0">
              <a:prstClr val="black">
                <a:alpha val="40000"/>
              </a:prstClr>
            </a:outerShdw>
          </a:effectLst>
        </p:spPr>
      </p:pic>
      <p:sp>
        <p:nvSpPr>
          <p:cNvPr id="22" name="文本框 21"/>
          <p:cNvSpPr txBox="1"/>
          <p:nvPr>
            <p:custDataLst>
              <p:tags r:id="rId4"/>
            </p:custDataLst>
          </p:nvPr>
        </p:nvSpPr>
        <p:spPr>
          <a:xfrm>
            <a:off x="441325" y="2690495"/>
            <a:ext cx="5564505" cy="2399665"/>
          </a:xfrm>
          <a:prstGeom prst="rect">
            <a:avLst/>
          </a:prstGeom>
          <a:noFill/>
        </p:spPr>
        <p:txBody>
          <a:bodyPr wrap="square" rtlCol="0">
            <a:spAutoFit/>
          </a:bodyPr>
          <a:p>
            <a:pPr algn="just">
              <a:lnSpc>
                <a:spcPct val="150000"/>
              </a:lnSpc>
            </a:pP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Clenshaw-Curtis</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求积是和</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Gauss</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求积类似的方法，我们计划后续基于该方法进行重力异常计算，并对不同方法之间的速度、精度进行</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比较分析。</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这可以作为对我们</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算法的</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补充。</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12" name="文本框 11"/>
          <p:cNvSpPr txBox="1"/>
          <p:nvPr/>
        </p:nvSpPr>
        <p:spPr>
          <a:xfrm>
            <a:off x="2034988" y="5704878"/>
            <a:ext cx="8122024" cy="461665"/>
          </a:xfrm>
          <a:prstGeom prst="rect">
            <a:avLst/>
          </a:prstGeom>
          <a:noFill/>
        </p:spPr>
        <p:txBody>
          <a:bodyPr wrap="square" rtlCol="0">
            <a:spAutoFit/>
          </a:bodyPr>
          <a:lstStyle/>
          <a:p>
            <a:pPr algn="ctr"/>
            <a:r>
              <a:rPr lang="zh-CN" altLang="en-US" sz="2400">
                <a:solidFill>
                  <a:schemeClr val="bg1"/>
                </a:solidFill>
                <a:latin typeface="思源黑体 CN Medium" panose="020B0600000000000000" charset="-122"/>
                <a:ea typeface="思源黑体 CN Medium" panose="020B0600000000000000" charset="-122"/>
              </a:rPr>
              <a:t>论文发表所需版面费</a:t>
            </a:r>
            <a:endParaRPr lang="zh-CN" altLang="en-US" sz="2400" dirty="0">
              <a:solidFill>
                <a:schemeClr val="bg1"/>
              </a:solidFill>
              <a:latin typeface="思源黑体 CN Medium" panose="020B0600000000000000" charset="-122"/>
              <a:ea typeface="思源黑体 CN Medium" panose="020B0600000000000000" charset="-122"/>
            </a:endParaRPr>
          </a:p>
        </p:txBody>
      </p:sp>
      <p:grpSp>
        <p:nvGrpSpPr>
          <p:cNvPr id="13" name="组合 12"/>
          <p:cNvGrpSpPr/>
          <p:nvPr/>
        </p:nvGrpSpPr>
        <p:grpSpPr>
          <a:xfrm>
            <a:off x="441325" y="318452"/>
            <a:ext cx="4565015" cy="741045"/>
            <a:chOff x="569" y="468"/>
            <a:chExt cx="7189" cy="1167"/>
          </a:xfrm>
        </p:grpSpPr>
        <p:sp>
          <p:nvSpPr>
            <p:cNvPr id="14" name="矩形 13"/>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15" name="矩形 14"/>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16" name="矩形 15"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3648" cy="72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下阶段工作计划</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17"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Work Plan for Next Stage</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sp>
        <p:nvSpPr>
          <p:cNvPr id="21" name="文本框 20"/>
          <p:cNvSpPr txBox="1"/>
          <p:nvPr/>
        </p:nvSpPr>
        <p:spPr>
          <a:xfrm>
            <a:off x="441325" y="1275715"/>
            <a:ext cx="7036435" cy="953135"/>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完成三维</a:t>
            </a:r>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Voronoi细胞非结构化网格生成和局部加密算法</a:t>
            </a:r>
            <a:endParaRPr lang="zh-CN" altLang="en-US" sz="2800" dirty="0">
              <a:solidFill>
                <a:schemeClr val="tx2">
                  <a:lumMod val="75000"/>
                </a:schemeClr>
              </a:solidFill>
              <a:latin typeface="OPPO Sans" panose="00020600040101010101" pitchFamily="18" charset="-122"/>
              <a:ea typeface="OPPO Sans" panose="00020600040101010101" pitchFamily="18" charset="-122"/>
              <a:sym typeface="+mn-ea"/>
            </a:endParaRPr>
          </a:p>
        </p:txBody>
      </p:sp>
      <p:sp>
        <p:nvSpPr>
          <p:cNvPr id="22" name="文本框 21"/>
          <p:cNvSpPr txBox="1"/>
          <p:nvPr>
            <p:custDataLst>
              <p:tags r:id="rId3"/>
            </p:custDataLst>
          </p:nvPr>
        </p:nvSpPr>
        <p:spPr>
          <a:xfrm>
            <a:off x="441325" y="2690495"/>
            <a:ext cx="5564505" cy="3322955"/>
          </a:xfrm>
          <a:prstGeom prst="rect">
            <a:avLst/>
          </a:prstGeom>
          <a:noFill/>
        </p:spPr>
        <p:txBody>
          <a:bodyPr wrap="square" rtlCol="0">
            <a:spAutoFit/>
          </a:bodyPr>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三维</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Voronoi</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细胞非结构化网格生成是在</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Delaunay</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三角形非结构化网格生成的基础上开展</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的。</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我们可以通过开源软件</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 Triangle </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实现非结构化网格生成，但是我们仍希望独立写出生成</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代码。</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pic>
        <p:nvPicPr>
          <p:cNvPr id="-2147482303" name="图片 133"/>
          <p:cNvPicPr>
            <a:picLocks noChangeAspect="1"/>
          </p:cNvPicPr>
          <p:nvPr/>
        </p:nvPicPr>
        <p:blipFill>
          <a:blip r:embed="rId4"/>
          <a:stretch>
            <a:fillRect/>
          </a:stretch>
        </p:blipFill>
        <p:spPr>
          <a:xfrm>
            <a:off x="7990205" y="2445385"/>
            <a:ext cx="3091180" cy="281622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12" name="文本框 11"/>
          <p:cNvSpPr txBox="1"/>
          <p:nvPr/>
        </p:nvSpPr>
        <p:spPr>
          <a:xfrm>
            <a:off x="2034988" y="5704878"/>
            <a:ext cx="8122024" cy="461665"/>
          </a:xfrm>
          <a:prstGeom prst="rect">
            <a:avLst/>
          </a:prstGeom>
          <a:noFill/>
        </p:spPr>
        <p:txBody>
          <a:bodyPr wrap="square" rtlCol="0">
            <a:spAutoFit/>
          </a:bodyPr>
          <a:lstStyle/>
          <a:p>
            <a:pPr algn="ctr"/>
            <a:r>
              <a:rPr lang="zh-CN" altLang="en-US" sz="2400">
                <a:solidFill>
                  <a:schemeClr val="bg1"/>
                </a:solidFill>
                <a:latin typeface="思源黑体 CN Medium" panose="020B0600000000000000" charset="-122"/>
                <a:ea typeface="思源黑体 CN Medium" panose="020B0600000000000000" charset="-122"/>
              </a:rPr>
              <a:t>论文发表所需版面费</a:t>
            </a:r>
            <a:endParaRPr lang="zh-CN" altLang="en-US" sz="2400" dirty="0">
              <a:solidFill>
                <a:schemeClr val="bg1"/>
              </a:solidFill>
              <a:latin typeface="思源黑体 CN Medium" panose="020B0600000000000000" charset="-122"/>
              <a:ea typeface="思源黑体 CN Medium" panose="020B0600000000000000" charset="-122"/>
            </a:endParaRPr>
          </a:p>
        </p:txBody>
      </p:sp>
      <p:grpSp>
        <p:nvGrpSpPr>
          <p:cNvPr id="13" name="组合 12"/>
          <p:cNvGrpSpPr/>
          <p:nvPr/>
        </p:nvGrpSpPr>
        <p:grpSpPr>
          <a:xfrm>
            <a:off x="441325" y="318452"/>
            <a:ext cx="4565015" cy="741045"/>
            <a:chOff x="569" y="468"/>
            <a:chExt cx="7189" cy="1167"/>
          </a:xfrm>
        </p:grpSpPr>
        <p:sp>
          <p:nvSpPr>
            <p:cNvPr id="14" name="矩形 13"/>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15" name="矩形 14"/>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16" name="矩形 15"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3648" cy="72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下阶段工作计划</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17"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Work Plan for Next Stage</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sp>
        <p:nvSpPr>
          <p:cNvPr id="21" name="文本框 20"/>
          <p:cNvSpPr txBox="1"/>
          <p:nvPr/>
        </p:nvSpPr>
        <p:spPr>
          <a:xfrm>
            <a:off x="441325" y="1275715"/>
            <a:ext cx="7036435"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对三维重力异常计算中的奇点问题进行</a:t>
            </a:r>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研究</a:t>
            </a:r>
            <a:endParaRPr lang="zh-CN" altLang="en-US" sz="2800" dirty="0">
              <a:solidFill>
                <a:schemeClr val="tx2">
                  <a:lumMod val="75000"/>
                </a:schemeClr>
              </a:solidFill>
              <a:latin typeface="OPPO Sans" panose="00020600040101010101" pitchFamily="18" charset="-122"/>
              <a:ea typeface="OPPO Sans" panose="00020600040101010101" pitchFamily="18" charset="-122"/>
              <a:sym typeface="+mn-ea"/>
            </a:endParaRPr>
          </a:p>
        </p:txBody>
      </p:sp>
      <p:sp>
        <p:nvSpPr>
          <p:cNvPr id="22" name="文本框 21"/>
          <p:cNvSpPr txBox="1"/>
          <p:nvPr>
            <p:custDataLst>
              <p:tags r:id="rId3"/>
            </p:custDataLst>
          </p:nvPr>
        </p:nvSpPr>
        <p:spPr>
          <a:xfrm>
            <a:off x="441325" y="2690495"/>
            <a:ext cx="5564505" cy="2399665"/>
          </a:xfrm>
          <a:prstGeom prst="rect">
            <a:avLst/>
          </a:prstGeom>
          <a:noFill/>
        </p:spPr>
        <p:txBody>
          <a:bodyPr wrap="square" rtlCol="0">
            <a:spAutoFit/>
          </a:bodyPr>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各个方法中几乎都会遇到重力异常计算中的奇点问题，因此解决奇点问题是一个</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创新点。</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我们将深入查阅文献资料，提升理论水平，争取在该方面得到</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突破。</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pic>
        <p:nvPicPr>
          <p:cNvPr id="3" name="图片 2"/>
          <p:cNvPicPr>
            <a:picLocks noChangeAspect="1"/>
          </p:cNvPicPr>
          <p:nvPr/>
        </p:nvPicPr>
        <p:blipFill>
          <a:blip r:embed="rId4"/>
          <a:srcRect l="21096" t="1560" r="14064" b="2101"/>
        </p:blipFill>
        <p:spPr>
          <a:xfrm>
            <a:off x="5657850" y="2176780"/>
            <a:ext cx="6006465" cy="40855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grpSp>
        <p:nvGrpSpPr>
          <p:cNvPr id="13" name="组合 12"/>
          <p:cNvGrpSpPr/>
          <p:nvPr/>
        </p:nvGrpSpPr>
        <p:grpSpPr>
          <a:xfrm>
            <a:off x="441325" y="318452"/>
            <a:ext cx="4565015" cy="741045"/>
            <a:chOff x="569" y="468"/>
            <a:chExt cx="7189" cy="1167"/>
          </a:xfrm>
        </p:grpSpPr>
        <p:sp>
          <p:nvSpPr>
            <p:cNvPr id="14" name="矩形 13"/>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15" name="矩形 14"/>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16" name="矩形 15"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3648" cy="72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下阶段工作计划</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17"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Work Plan for Next Stage</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sp>
        <p:nvSpPr>
          <p:cNvPr id="21" name="文本框 20"/>
          <p:cNvSpPr txBox="1"/>
          <p:nvPr/>
        </p:nvSpPr>
        <p:spPr>
          <a:xfrm>
            <a:off x="441325" y="1275715"/>
            <a:ext cx="7036435"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引入复杂模型对算法进行</a:t>
            </a:r>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测试</a:t>
            </a:r>
            <a:endParaRPr lang="zh-CN" altLang="en-US" sz="2800" dirty="0">
              <a:solidFill>
                <a:schemeClr val="tx2">
                  <a:lumMod val="75000"/>
                </a:schemeClr>
              </a:solidFill>
              <a:latin typeface="OPPO Sans" panose="00020600040101010101" pitchFamily="18" charset="-122"/>
              <a:ea typeface="OPPO Sans" panose="00020600040101010101" pitchFamily="18" charset="-122"/>
              <a:sym typeface="+mn-ea"/>
            </a:endParaRPr>
          </a:p>
        </p:txBody>
      </p:sp>
      <p:sp>
        <p:nvSpPr>
          <p:cNvPr id="22" name="文本框 21"/>
          <p:cNvSpPr txBox="1"/>
          <p:nvPr>
            <p:custDataLst>
              <p:tags r:id="rId3"/>
            </p:custDataLst>
          </p:nvPr>
        </p:nvSpPr>
        <p:spPr>
          <a:xfrm>
            <a:off x="441325" y="1816735"/>
            <a:ext cx="6092825" cy="2102485"/>
          </a:xfrm>
          <a:prstGeom prst="rect">
            <a:avLst/>
          </a:prstGeom>
          <a:noFill/>
        </p:spPr>
        <p:txBody>
          <a:bodyPr wrap="square" rtlCol="0">
            <a:noAutofit/>
          </a:bodyPr>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仅仅以长方体作为模型，模型太过简单、单一，因此需要引入复杂模型测试算法的速度、精度和</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稳定性。</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我们计划采用</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ASTER</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卫星提供的高程数据，编写</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python</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脚本生成复杂模型用于</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计算。</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pic>
        <p:nvPicPr>
          <p:cNvPr id="4" name="图片 3"/>
          <p:cNvPicPr>
            <a:picLocks noChangeAspect="1"/>
          </p:cNvPicPr>
          <p:nvPr/>
        </p:nvPicPr>
        <p:blipFill>
          <a:blip r:embed="rId4"/>
          <a:srcRect l="32439" t="9718" r="8598" b="7753"/>
        </p:blipFill>
        <p:spPr>
          <a:xfrm>
            <a:off x="96520" y="3964940"/>
            <a:ext cx="2834640" cy="2353310"/>
          </a:xfrm>
          <a:prstGeom prst="rect">
            <a:avLst/>
          </a:prstGeom>
        </p:spPr>
      </p:pic>
      <p:pic>
        <p:nvPicPr>
          <p:cNvPr id="5" name="图片 4"/>
          <p:cNvPicPr>
            <a:picLocks noChangeAspect="1"/>
          </p:cNvPicPr>
          <p:nvPr/>
        </p:nvPicPr>
        <p:blipFill>
          <a:blip r:embed="rId5"/>
          <a:stretch>
            <a:fillRect/>
          </a:stretch>
        </p:blipFill>
        <p:spPr>
          <a:xfrm>
            <a:off x="6857365" y="1476375"/>
            <a:ext cx="5122545" cy="3336290"/>
          </a:xfrm>
          <a:prstGeom prst="rect">
            <a:avLst/>
          </a:prstGeom>
        </p:spPr>
      </p:pic>
      <p:pic>
        <p:nvPicPr>
          <p:cNvPr id="2" name="图片 1"/>
          <p:cNvPicPr>
            <a:picLocks noChangeAspect="1"/>
          </p:cNvPicPr>
          <p:nvPr/>
        </p:nvPicPr>
        <p:blipFill>
          <a:blip r:embed="rId6"/>
          <a:srcRect l="14028" t="16466" r="28177" b="16150"/>
        </p:blipFill>
        <p:spPr>
          <a:xfrm>
            <a:off x="2832100" y="4055110"/>
            <a:ext cx="4025265" cy="25177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grpSp>
        <p:nvGrpSpPr>
          <p:cNvPr id="13" name="组合 12"/>
          <p:cNvGrpSpPr/>
          <p:nvPr/>
        </p:nvGrpSpPr>
        <p:grpSpPr>
          <a:xfrm>
            <a:off x="441325" y="318452"/>
            <a:ext cx="4565015" cy="741045"/>
            <a:chOff x="569" y="468"/>
            <a:chExt cx="7189" cy="1167"/>
          </a:xfrm>
        </p:grpSpPr>
        <p:sp>
          <p:nvSpPr>
            <p:cNvPr id="14" name="矩形 13"/>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15" name="矩形 14"/>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16" name="矩形 15"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3648" cy="72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下阶段工作计划</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17"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Work Plan for Next Stage</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sp>
        <p:nvSpPr>
          <p:cNvPr id="21" name="文本框 20"/>
          <p:cNvSpPr txBox="1"/>
          <p:nvPr/>
        </p:nvSpPr>
        <p:spPr>
          <a:xfrm>
            <a:off x="441325" y="1275715"/>
            <a:ext cx="7036435"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开展大尺度重力异常</a:t>
            </a:r>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计算</a:t>
            </a:r>
            <a:endParaRPr lang="zh-CN" altLang="en-US" sz="2800" dirty="0">
              <a:solidFill>
                <a:schemeClr val="tx2">
                  <a:lumMod val="75000"/>
                </a:schemeClr>
              </a:solidFill>
              <a:latin typeface="OPPO Sans" panose="00020600040101010101" pitchFamily="18" charset="-122"/>
              <a:ea typeface="OPPO Sans" panose="00020600040101010101" pitchFamily="18" charset="-122"/>
              <a:sym typeface="+mn-ea"/>
            </a:endParaRPr>
          </a:p>
        </p:txBody>
      </p:sp>
      <p:sp>
        <p:nvSpPr>
          <p:cNvPr id="22" name="文本框 21"/>
          <p:cNvSpPr txBox="1"/>
          <p:nvPr>
            <p:custDataLst>
              <p:tags r:id="rId3"/>
            </p:custDataLst>
          </p:nvPr>
        </p:nvSpPr>
        <p:spPr>
          <a:xfrm>
            <a:off x="441325" y="1724025"/>
            <a:ext cx="10989310" cy="1320800"/>
          </a:xfrm>
          <a:prstGeom prst="rect">
            <a:avLst/>
          </a:prstGeom>
          <a:noFill/>
        </p:spPr>
        <p:txBody>
          <a:bodyPr wrap="square" rtlCol="0">
            <a:noAutofit/>
          </a:bodyPr>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笛卡尔坐标系适用于小尺度的重力正演计算，对于大尺度的重力正演计算，往往采用球坐标系。因此我们计划扩展算法坐标系，对大尺度重力异常进行基于非结构化网格的计算数值模拟，将我们已经做过的</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FVM </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Gauss Quad</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等方法应用</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其中。</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pic>
        <p:nvPicPr>
          <p:cNvPr id="3" name="图片 2"/>
          <p:cNvPicPr/>
          <p:nvPr/>
        </p:nvPicPr>
        <p:blipFill>
          <a:blip r:embed="rId4"/>
        </p:blipFill>
        <p:spPr>
          <a:xfrm>
            <a:off x="104775" y="3429000"/>
            <a:ext cx="3894455" cy="2809240"/>
          </a:xfrm>
          <a:prstGeom prst="rect">
            <a:avLst/>
          </a:prstGeom>
        </p:spPr>
      </p:pic>
      <p:pic>
        <p:nvPicPr>
          <p:cNvPr id="6" name="图片 5"/>
          <p:cNvPicPr/>
          <p:nvPr/>
        </p:nvPicPr>
        <p:blipFill>
          <a:blip r:embed="rId5"/>
        </p:blipFill>
        <p:spPr>
          <a:xfrm>
            <a:off x="3863975" y="3253105"/>
            <a:ext cx="4144010" cy="3161030"/>
          </a:xfrm>
          <a:prstGeom prst="rect">
            <a:avLst/>
          </a:prstGeom>
        </p:spPr>
      </p:pic>
      <p:pic>
        <p:nvPicPr>
          <p:cNvPr id="7" name="图片 6"/>
          <p:cNvPicPr>
            <a:picLocks noChangeAspect="1"/>
          </p:cNvPicPr>
          <p:nvPr/>
        </p:nvPicPr>
        <p:blipFill>
          <a:blip r:embed="rId6"/>
          <a:srcRect l="1773"/>
        </p:blipFill>
        <p:spPr>
          <a:xfrm>
            <a:off x="8163560" y="3970655"/>
            <a:ext cx="3517900" cy="2133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34"/>
          <p:cNvPicPr>
            <a:picLocks noChangeAspect="1"/>
          </p:cNvPicPr>
          <p:nvPr/>
        </p:nvPicPr>
        <p:blipFill>
          <a:blip r:embed="rId1"/>
          <a:srcRect t="5158" b="10433"/>
          <a:stretch>
            <a:fillRect/>
          </a:stretch>
        </p:blipFill>
        <p:spPr>
          <a:xfrm>
            <a:off x="-13335" y="0"/>
            <a:ext cx="12205335" cy="6868795"/>
          </a:xfrm>
          <a:prstGeom prst="rect">
            <a:avLst/>
          </a:prstGeom>
        </p:spPr>
      </p:pic>
      <p:sp>
        <p:nvSpPr>
          <p:cNvPr id="7" name="矩形 6"/>
          <p:cNvSpPr/>
          <p:nvPr/>
        </p:nvSpPr>
        <p:spPr>
          <a:xfrm>
            <a:off x="-15812" y="0"/>
            <a:ext cx="12213908" cy="6868795"/>
          </a:xfrm>
          <a:prstGeom prst="rect">
            <a:avLst/>
          </a:prstGeom>
          <a:gradFill flip="none" rotWithShape="1">
            <a:gsLst>
              <a:gs pos="0">
                <a:schemeClr val="accent1">
                  <a:lumMod val="75000"/>
                  <a:alpha val="12000"/>
                </a:schemeClr>
              </a:gs>
              <a:gs pos="30000">
                <a:schemeClr val="accent1">
                  <a:lumMod val="50000"/>
                  <a:alpha val="49000"/>
                </a:schemeClr>
              </a:gs>
              <a:gs pos="70000">
                <a:srgbClr val="1E386B">
                  <a:alpha val="95000"/>
                </a:srgbClr>
              </a:gs>
              <a:gs pos="100000">
                <a:srgbClr val="213866"/>
              </a:gs>
            </a:gsLst>
            <a:lin ang="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grpSp>
        <p:nvGrpSpPr>
          <p:cNvPr id="2" name="稻壳儿深海小鱼"/>
          <p:cNvGrpSpPr/>
          <p:nvPr/>
        </p:nvGrpSpPr>
        <p:grpSpPr>
          <a:xfrm>
            <a:off x="3194685" y="2252001"/>
            <a:ext cx="5802630" cy="3083631"/>
            <a:chOff x="5053" y="3133"/>
            <a:chExt cx="9138" cy="4856"/>
          </a:xfrm>
        </p:grpSpPr>
        <p:grpSp>
          <p:nvGrpSpPr>
            <p:cNvPr id="5" name="组合 4"/>
            <p:cNvGrpSpPr/>
            <p:nvPr/>
          </p:nvGrpSpPr>
          <p:grpSpPr>
            <a:xfrm>
              <a:off x="5295" y="3133"/>
              <a:ext cx="8653" cy="2747"/>
              <a:chOff x="7316223" y="1182062"/>
              <a:chExt cx="2656893" cy="843619"/>
            </a:xfrm>
          </p:grpSpPr>
          <p:sp>
            <p:nvSpPr>
              <p:cNvPr id="9" name="文本框 4"/>
              <p:cNvSpPr txBox="1"/>
              <p:nvPr/>
            </p:nvSpPr>
            <p:spPr>
              <a:xfrm>
                <a:off x="7316223" y="1713140"/>
                <a:ext cx="2656893" cy="31254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3600" b="1" dirty="0">
                    <a:solidFill>
                      <a:schemeClr val="bg1"/>
                    </a:solidFill>
                    <a:latin typeface="思源黑体 CN Medium" panose="020B0600000000000000" charset="-122"/>
                    <a:ea typeface="思源黑体 CN Medium" panose="020B0600000000000000" charset="-122"/>
                    <a:cs typeface="+mn-ea"/>
                  </a:rPr>
                  <a:t>项目组成员的收获</a:t>
                </a:r>
                <a:endParaRPr lang="zh-CN" altLang="en-US" sz="3600" b="1" dirty="0">
                  <a:solidFill>
                    <a:schemeClr val="bg1"/>
                  </a:solidFill>
                  <a:latin typeface="思源黑体 CN Medium" panose="020B0600000000000000" charset="-122"/>
                  <a:ea typeface="思源黑体 CN Medium" panose="020B0600000000000000" charset="-122"/>
                  <a:cs typeface="+mn-ea"/>
                </a:endParaRPr>
              </a:p>
            </p:txBody>
          </p:sp>
          <p:grpSp>
            <p:nvGrpSpPr>
              <p:cNvPr id="10" name="组合 9"/>
              <p:cNvGrpSpPr/>
              <p:nvPr/>
            </p:nvGrpSpPr>
            <p:grpSpPr>
              <a:xfrm>
                <a:off x="8407684" y="1182062"/>
                <a:ext cx="475332" cy="422565"/>
                <a:chOff x="8407684" y="1182062"/>
                <a:chExt cx="475332" cy="422565"/>
              </a:xfrm>
            </p:grpSpPr>
            <p:sp>
              <p:nvSpPr>
                <p:cNvPr id="11" name="圆角矩形 8"/>
                <p:cNvSpPr/>
                <p:nvPr/>
              </p:nvSpPr>
              <p:spPr>
                <a:xfrm>
                  <a:off x="8407684" y="1182062"/>
                  <a:ext cx="456653" cy="422565"/>
                </a:xfrm>
                <a:prstGeom prst="roundRect">
                  <a:avLst/>
                </a:prstGeom>
                <a:noFill/>
                <a:ln w="19050">
                  <a:solidFill>
                    <a:schemeClr val="bg1"/>
                  </a:solid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思源宋体 CN Heavy" panose="02020900000000000000" pitchFamily="18" charset="-122"/>
                    <a:ea typeface="思源宋体 CN Heavy" panose="02020900000000000000" pitchFamily="18" charset="-122"/>
                    <a:cs typeface="+mn-ea"/>
                    <a:sym typeface="+mn-lt"/>
                  </a:endParaRPr>
                </a:p>
              </p:txBody>
            </p:sp>
            <p:sp>
              <p:nvSpPr>
                <p:cNvPr id="12" name="文本框 9"/>
                <p:cNvSpPr txBox="1"/>
                <p:nvPr/>
              </p:nvSpPr>
              <p:spPr>
                <a:xfrm>
                  <a:off x="8408161" y="1201289"/>
                  <a:ext cx="474855" cy="384111"/>
                </a:xfrm>
                <a:prstGeom prst="rect">
                  <a:avLst/>
                </a:prstGeom>
                <a:noFill/>
              </p:spPr>
              <p:txBody>
                <a:bodyPr wrap="square" rtlCol="0" anchor="ctr">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0"/>
                    </a:spcBef>
                    <a:spcAft>
                      <a:spcPts val="0"/>
                    </a:spcAft>
                    <a:buClrTx/>
                    <a:buSzTx/>
                    <a:buFontTx/>
                    <a:buNone/>
                    <a:defRPr/>
                  </a:pPr>
                  <a:r>
                    <a:rPr kumimoji="0" lang="en-US" altLang="zh-CN" sz="4400" b="1" i="0" u="none" strike="noStrike" kern="1200" cap="none" spc="0" normalizeH="0" baseline="0" noProof="0" dirty="0">
                      <a:ln>
                        <a:noFill/>
                      </a:ln>
                      <a:solidFill>
                        <a:schemeClr val="bg1"/>
                      </a:solidFill>
                      <a:effectLst/>
                      <a:uLnTx/>
                      <a:uFillTx/>
                      <a:latin typeface="Century Gothic" panose="020B0502020202020204" pitchFamily="34" charset="0"/>
                      <a:ea typeface="+mj-ea"/>
                      <a:cs typeface="+mn-ea"/>
                      <a:sym typeface="+mn-lt"/>
                    </a:rPr>
                    <a:t>04</a:t>
                  </a:r>
                  <a:endParaRPr kumimoji="0" lang="en-US" altLang="zh-CN" sz="4400" b="1" i="0" u="none" strike="noStrike" kern="1200" cap="none" spc="0" normalizeH="0" baseline="0" noProof="0" dirty="0">
                    <a:ln>
                      <a:noFill/>
                    </a:ln>
                    <a:solidFill>
                      <a:schemeClr val="bg1"/>
                    </a:solidFill>
                    <a:effectLst/>
                    <a:uLnTx/>
                    <a:uFillTx/>
                    <a:latin typeface="Century Gothic" panose="020B0502020202020204" pitchFamily="34" charset="0"/>
                    <a:ea typeface="+mj-ea"/>
                    <a:cs typeface="+mn-ea"/>
                    <a:sym typeface="+mn-lt"/>
                  </a:endParaRPr>
                </a:p>
              </p:txBody>
            </p:sp>
          </p:grpSp>
        </p:grpSp>
        <p:sp>
          <p:nvSpPr>
            <p:cNvPr id="8" name="矩形 7"/>
            <p:cNvSpPr/>
            <p:nvPr/>
          </p:nvSpPr>
          <p:spPr bwMode="auto">
            <a:xfrm>
              <a:off x="5053" y="6002"/>
              <a:ext cx="9138" cy="198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lang="en-US" altLang="zh-CN" sz="1600" dirty="0">
                  <a:solidFill>
                    <a:schemeClr val="bg1"/>
                  </a:solidFill>
                  <a:latin typeface="思源黑体 CN Light" panose="020B0300000000000000" pitchFamily="34" charset="-122"/>
                  <a:ea typeface="思源黑体 CN Light" panose="020B0300000000000000" pitchFamily="34" charset="-122"/>
                  <a:cs typeface="+mn-ea"/>
                </a:rPr>
                <a:t>The Project Team Member Gain and Experience</a:t>
              </a:r>
              <a:endParaRPr lang="en-US" altLang="zh-CN" sz="1600" dirty="0">
                <a:solidFill>
                  <a:schemeClr val="bg1"/>
                </a:solidFill>
                <a:latin typeface="思源黑体 CN Light" panose="020B0300000000000000" pitchFamily="34" charset="-122"/>
                <a:ea typeface="思源黑体 CN Light" panose="020B0300000000000000" pitchFamily="34" charset="-122"/>
                <a:cs typeface="+mn-ea"/>
              </a:endParaRPr>
            </a:p>
            <a:p>
              <a:pPr algn="ctr">
                <a:lnSpc>
                  <a:spcPct val="125000"/>
                </a:lnSpc>
                <a:defRPr/>
              </a:pPr>
              <a:endParaRPr lang="en-US" altLang="zh-CN" sz="1600" dirty="0">
                <a:solidFill>
                  <a:schemeClr val="bg1"/>
                </a:solidFill>
                <a:latin typeface="思源黑体 CN Light" panose="020B0300000000000000" pitchFamily="34" charset="-122"/>
                <a:ea typeface="思源黑体 CN Light" panose="020B0300000000000000" pitchFamily="34" charset="-122"/>
                <a:cs typeface="+mn-ea"/>
              </a:endParaRPr>
            </a:p>
            <a:p>
              <a:pPr algn="ctr">
                <a:lnSpc>
                  <a:spcPct val="125000"/>
                </a:lnSpc>
                <a:defRPr/>
              </a:pPr>
              <a:endParaRPr lang="en-US" altLang="zh-CN" sz="1600" dirty="0">
                <a:solidFill>
                  <a:schemeClr val="bg1"/>
                </a:solidFill>
                <a:latin typeface="思源黑体 CN Light" panose="020B0300000000000000" pitchFamily="34" charset="-122"/>
                <a:ea typeface="思源黑体 CN Light" panose="020B0300000000000000" pitchFamily="34" charset="-122"/>
                <a:cs typeface="+mn-ea"/>
              </a:endParaRPr>
            </a:p>
            <a:p>
              <a:pPr algn="ctr">
                <a:defRPr/>
              </a:pPr>
              <a:endParaRPr lang="en-US" altLang="zh-CN" sz="1600" dirty="0">
                <a:solidFill>
                  <a:schemeClr val="bg1"/>
                </a:solidFill>
                <a:latin typeface="思源黑体 CN Light" panose="020B0300000000000000" pitchFamily="34" charset="-122"/>
                <a:ea typeface="思源黑体 CN Light" panose="020B0300000000000000" pitchFamily="34" charset="-122"/>
                <a:cs typeface="+mn-lt"/>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grpSp>
        <p:nvGrpSpPr>
          <p:cNvPr id="3" name="组合 2"/>
          <p:cNvGrpSpPr/>
          <p:nvPr/>
        </p:nvGrpSpPr>
        <p:grpSpPr>
          <a:xfrm>
            <a:off x="441325" y="318452"/>
            <a:ext cx="4004945" cy="741045"/>
            <a:chOff x="569" y="468"/>
            <a:chExt cx="6307" cy="1167"/>
          </a:xfrm>
        </p:grpSpPr>
        <p:sp>
          <p:nvSpPr>
            <p:cNvPr id="12" name="矩形 11"/>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84C6"/>
                </a:solidFill>
                <a:effectLst/>
                <a:uLnTx/>
                <a:uFillTx/>
                <a:latin typeface="Calibri" panose="020F0502020204030204"/>
                <a:ea typeface="微软雅黑" panose="020B0503020204020204" charset="-122"/>
                <a:cs typeface="+mn-cs"/>
              </a:endParaRPr>
            </a:p>
          </p:txBody>
        </p:sp>
        <p:sp>
          <p:nvSpPr>
            <p:cNvPr id="13" name="矩形 12"/>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84C6"/>
                </a:solidFill>
                <a:effectLst/>
                <a:uLnTx/>
                <a:uFillTx/>
                <a:latin typeface="Calibri" panose="020F0502020204030204"/>
                <a:ea typeface="微软雅黑" panose="020B0503020204020204" charset="-122"/>
                <a:cs typeface="+mn-cs"/>
              </a:endParaRPr>
            </a:p>
          </p:txBody>
        </p:sp>
        <p:sp>
          <p:nvSpPr>
            <p:cNvPr id="14" name="矩形 1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168"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5D739A">
                      <a:lumMod val="75000"/>
                    </a:srgbClr>
                  </a:solidFill>
                  <a:effectLst/>
                  <a:uLnTx/>
                  <a:uFillTx/>
                  <a:latin typeface="思源黑体 CN Medium" panose="020B0600000000000000" charset="-122"/>
                  <a:ea typeface="思源黑体 CN Medium" panose="020B0600000000000000" charset="-122"/>
                  <a:cs typeface="+mn-cs"/>
                  <a:sym typeface="+mn-lt"/>
                </a:rPr>
                <a:t>项目组成员的收获</a:t>
              </a:r>
              <a:endParaRPr kumimoji="0" lang="zh-CN" altLang="en-US" sz="2400" b="0" i="0" u="none" strike="noStrike" kern="1200" cap="none" spc="0" normalizeH="0" baseline="0" noProof="0" dirty="0">
                <a:ln>
                  <a:noFill/>
                </a:ln>
                <a:solidFill>
                  <a:srgbClr val="5D739A">
                    <a:lumMod val="75000"/>
                  </a:srgbClr>
                </a:solidFill>
                <a:effectLst/>
                <a:uLnTx/>
                <a:uFillTx/>
                <a:latin typeface="思源黑体 CN Medium" panose="020B0600000000000000" charset="-122"/>
                <a:ea typeface="思源黑体 CN Medium" panose="020B0600000000000000" charset="-122"/>
                <a:cs typeface="+mn-cs"/>
                <a:sym typeface="+mn-lt"/>
              </a:endParaRPr>
            </a:p>
          </p:txBody>
        </p:sp>
        <p:sp>
          <p:nvSpPr>
            <p:cNvPr id="15"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076"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5D739A">
                      <a:lumMod val="75000"/>
                    </a:srgbClr>
                  </a:solidFill>
                  <a:effectLst/>
                  <a:uLnTx/>
                  <a:uFillTx/>
                  <a:latin typeface="思源黑体 CN Regular" panose="020B0500000000000000" pitchFamily="34" charset="-122"/>
                  <a:ea typeface="思源黑体 CN Regular" panose="020B0500000000000000" pitchFamily="34" charset="-122"/>
                  <a:cs typeface="+mn-ea"/>
                </a:rPr>
                <a:t>The Project Team Member Gain</a:t>
              </a:r>
              <a:endParaRPr kumimoji="0" lang="en-US" altLang="zh-CN" sz="1600" b="0" i="0" u="none" strike="noStrike" kern="1200" cap="none" spc="0" normalizeH="0" baseline="0" noProof="0" dirty="0">
                <a:ln>
                  <a:noFill/>
                </a:ln>
                <a:solidFill>
                  <a:srgbClr val="5D739A">
                    <a:lumMod val="75000"/>
                  </a:srgbClr>
                </a:solidFill>
                <a:effectLst/>
                <a:uLnTx/>
                <a:uFillTx/>
                <a:latin typeface="思源黑体 CN Regular" panose="020B0500000000000000" pitchFamily="34" charset="-122"/>
                <a:ea typeface="思源黑体 CN Regular" panose="020B0500000000000000" pitchFamily="34" charset="-122"/>
                <a:cs typeface="+mn-ea"/>
              </a:endParaRPr>
            </a:p>
          </p:txBody>
        </p:sp>
      </p:grpSp>
      <p:sp>
        <p:nvSpPr>
          <p:cNvPr id="21" name="文本框 20"/>
          <p:cNvSpPr txBox="1"/>
          <p:nvPr/>
        </p:nvSpPr>
        <p:spPr>
          <a:xfrm>
            <a:off x="441325" y="1275715"/>
            <a:ext cx="7036435"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项目组成员的</a:t>
            </a:r>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收获</a:t>
            </a:r>
            <a:endParaRPr lang="zh-CN" altLang="en-US" sz="2800" dirty="0">
              <a:solidFill>
                <a:schemeClr val="tx2">
                  <a:lumMod val="75000"/>
                </a:schemeClr>
              </a:solidFill>
              <a:latin typeface="OPPO Sans" panose="00020600040101010101" pitchFamily="18" charset="-122"/>
              <a:ea typeface="OPPO Sans" panose="00020600040101010101" pitchFamily="18" charset="-122"/>
              <a:sym typeface="+mn-ea"/>
            </a:endParaRPr>
          </a:p>
        </p:txBody>
      </p:sp>
      <p:pic>
        <p:nvPicPr>
          <p:cNvPr id="6" name="图片 5"/>
          <p:cNvPicPr>
            <a:picLocks noChangeAspect="1"/>
          </p:cNvPicPr>
          <p:nvPr/>
        </p:nvPicPr>
        <p:blipFill>
          <a:blip r:embed="rId3"/>
        </p:blipFill>
        <p:spPr>
          <a:xfrm>
            <a:off x="4446270" y="4451985"/>
            <a:ext cx="7509510" cy="1922780"/>
          </a:xfrm>
          <a:prstGeom prst="rect">
            <a:avLst/>
          </a:prstGeom>
        </p:spPr>
      </p:pic>
      <p:pic>
        <p:nvPicPr>
          <p:cNvPr id="7" name="图片 6"/>
          <p:cNvPicPr>
            <a:picLocks noChangeAspect="1"/>
          </p:cNvPicPr>
          <p:nvPr/>
        </p:nvPicPr>
        <p:blipFill>
          <a:blip r:embed="rId4"/>
        </p:blipFill>
        <p:spPr>
          <a:xfrm>
            <a:off x="4399280" y="2014220"/>
            <a:ext cx="7556500" cy="1990725"/>
          </a:xfrm>
          <a:prstGeom prst="rect">
            <a:avLst/>
          </a:prstGeom>
        </p:spPr>
      </p:pic>
      <p:sp>
        <p:nvSpPr>
          <p:cNvPr id="22" name="文本框 21"/>
          <p:cNvSpPr txBox="1"/>
          <p:nvPr>
            <p:custDataLst>
              <p:tags r:id="rId5"/>
            </p:custDataLst>
          </p:nvPr>
        </p:nvSpPr>
        <p:spPr>
          <a:xfrm>
            <a:off x="377825" y="1937385"/>
            <a:ext cx="3491865" cy="4337685"/>
          </a:xfrm>
          <a:prstGeom prst="rect">
            <a:avLst/>
          </a:prstGeom>
          <a:noFill/>
        </p:spPr>
        <p:txBody>
          <a:bodyPr wrap="square" rtlCol="0">
            <a:noAutofit/>
          </a:bodyPr>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项目组成员积累了去年创新训练项目的经验，因此在今年的项目中更加</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得心应手。</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在项目进行过程中，团队成员进一步掌握了查阅整理文献资料、编写程序、撰写学术论文的</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能力。</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grpSp>
        <p:nvGrpSpPr>
          <p:cNvPr id="3" name="组合 2"/>
          <p:cNvGrpSpPr/>
          <p:nvPr/>
        </p:nvGrpSpPr>
        <p:grpSpPr>
          <a:xfrm>
            <a:off x="441325" y="318452"/>
            <a:ext cx="4004945" cy="741045"/>
            <a:chOff x="569" y="468"/>
            <a:chExt cx="6307" cy="1167"/>
          </a:xfrm>
        </p:grpSpPr>
        <p:sp>
          <p:nvSpPr>
            <p:cNvPr id="12" name="矩形 11"/>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84C6"/>
                </a:solidFill>
                <a:effectLst/>
                <a:uLnTx/>
                <a:uFillTx/>
                <a:latin typeface="Calibri" panose="020F0502020204030204"/>
                <a:ea typeface="微软雅黑" panose="020B0503020204020204" charset="-122"/>
                <a:cs typeface="+mn-cs"/>
              </a:endParaRPr>
            </a:p>
          </p:txBody>
        </p:sp>
        <p:sp>
          <p:nvSpPr>
            <p:cNvPr id="13" name="矩形 12"/>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84C6"/>
                </a:solidFill>
                <a:effectLst/>
                <a:uLnTx/>
                <a:uFillTx/>
                <a:latin typeface="Calibri" panose="020F0502020204030204"/>
                <a:ea typeface="微软雅黑" panose="020B0503020204020204" charset="-122"/>
                <a:cs typeface="+mn-cs"/>
              </a:endParaRPr>
            </a:p>
          </p:txBody>
        </p:sp>
        <p:sp>
          <p:nvSpPr>
            <p:cNvPr id="14" name="矩形 1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168"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5D739A">
                      <a:lumMod val="75000"/>
                    </a:srgbClr>
                  </a:solidFill>
                  <a:effectLst/>
                  <a:uLnTx/>
                  <a:uFillTx/>
                  <a:latin typeface="思源黑体 CN Medium" panose="020B0600000000000000" charset="-122"/>
                  <a:ea typeface="思源黑体 CN Medium" panose="020B0600000000000000" charset="-122"/>
                  <a:cs typeface="+mn-cs"/>
                  <a:sym typeface="+mn-lt"/>
                </a:rPr>
                <a:t>项目组成员的收获</a:t>
              </a:r>
              <a:endParaRPr kumimoji="0" lang="zh-CN" altLang="en-US" sz="2400" b="0" i="0" u="none" strike="noStrike" kern="1200" cap="none" spc="0" normalizeH="0" baseline="0" noProof="0" dirty="0">
                <a:ln>
                  <a:noFill/>
                </a:ln>
                <a:solidFill>
                  <a:srgbClr val="5D739A">
                    <a:lumMod val="75000"/>
                  </a:srgbClr>
                </a:solidFill>
                <a:effectLst/>
                <a:uLnTx/>
                <a:uFillTx/>
                <a:latin typeface="思源黑体 CN Medium" panose="020B0600000000000000" charset="-122"/>
                <a:ea typeface="思源黑体 CN Medium" panose="020B0600000000000000" charset="-122"/>
                <a:cs typeface="+mn-cs"/>
                <a:sym typeface="+mn-lt"/>
              </a:endParaRPr>
            </a:p>
          </p:txBody>
        </p:sp>
        <p:sp>
          <p:nvSpPr>
            <p:cNvPr id="15"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076"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5D739A">
                      <a:lumMod val="75000"/>
                    </a:srgbClr>
                  </a:solidFill>
                  <a:effectLst/>
                  <a:uLnTx/>
                  <a:uFillTx/>
                  <a:latin typeface="思源黑体 CN Regular" panose="020B0500000000000000" pitchFamily="34" charset="-122"/>
                  <a:ea typeface="思源黑体 CN Regular" panose="020B0500000000000000" pitchFamily="34" charset="-122"/>
                  <a:cs typeface="+mn-ea"/>
                </a:rPr>
                <a:t>The Project Team Member Gain</a:t>
              </a:r>
              <a:endParaRPr kumimoji="0" lang="en-US" altLang="zh-CN" sz="1600" b="0" i="0" u="none" strike="noStrike" kern="1200" cap="none" spc="0" normalizeH="0" baseline="0" noProof="0" dirty="0">
                <a:ln>
                  <a:noFill/>
                </a:ln>
                <a:solidFill>
                  <a:srgbClr val="5D739A">
                    <a:lumMod val="75000"/>
                  </a:srgbClr>
                </a:solidFill>
                <a:effectLst/>
                <a:uLnTx/>
                <a:uFillTx/>
                <a:latin typeface="思源黑体 CN Regular" panose="020B0500000000000000" pitchFamily="34" charset="-122"/>
                <a:ea typeface="思源黑体 CN Regular" panose="020B0500000000000000" pitchFamily="34" charset="-122"/>
                <a:cs typeface="+mn-ea"/>
              </a:endParaRPr>
            </a:p>
          </p:txBody>
        </p:sp>
      </p:grpSp>
      <p:sp>
        <p:nvSpPr>
          <p:cNvPr id="21" name="文本框 20"/>
          <p:cNvSpPr txBox="1"/>
          <p:nvPr/>
        </p:nvSpPr>
        <p:spPr>
          <a:xfrm>
            <a:off x="441325" y="1275715"/>
            <a:ext cx="7036435"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项目组成员的</a:t>
            </a:r>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收获</a:t>
            </a:r>
            <a:endParaRPr lang="zh-CN" altLang="en-US" sz="2800" dirty="0">
              <a:solidFill>
                <a:schemeClr val="tx2">
                  <a:lumMod val="75000"/>
                </a:schemeClr>
              </a:solidFill>
              <a:latin typeface="OPPO Sans" panose="00020600040101010101" pitchFamily="18" charset="-122"/>
              <a:ea typeface="OPPO Sans" panose="00020600040101010101" pitchFamily="18" charset="-122"/>
              <a:sym typeface="+mn-ea"/>
            </a:endParaRPr>
          </a:p>
        </p:txBody>
      </p:sp>
      <p:pic>
        <p:nvPicPr>
          <p:cNvPr id="5" name="图片 4"/>
          <p:cNvPicPr>
            <a:picLocks noChangeAspect="1"/>
          </p:cNvPicPr>
          <p:nvPr/>
        </p:nvPicPr>
        <p:blipFill>
          <a:blip r:embed="rId3"/>
        </p:blipFill>
        <p:spPr>
          <a:xfrm>
            <a:off x="533400" y="3991610"/>
            <a:ext cx="4599940" cy="1308100"/>
          </a:xfrm>
          <a:prstGeom prst="rect">
            <a:avLst/>
          </a:prstGeom>
        </p:spPr>
      </p:pic>
      <p:sp>
        <p:nvSpPr>
          <p:cNvPr id="8" name="文本框 7"/>
          <p:cNvSpPr txBox="1"/>
          <p:nvPr>
            <p:custDataLst>
              <p:tags r:id="rId4"/>
            </p:custDataLst>
          </p:nvPr>
        </p:nvSpPr>
        <p:spPr>
          <a:xfrm>
            <a:off x="533400" y="1797685"/>
            <a:ext cx="4599940" cy="2725420"/>
          </a:xfrm>
          <a:prstGeom prst="rect">
            <a:avLst/>
          </a:prstGeom>
          <a:noFill/>
        </p:spPr>
        <p:txBody>
          <a:bodyPr wrap="square" rtlCol="0">
            <a:noAutofit/>
          </a:bodyPr>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此外，项目组成员期间也在不断地学习，阅读大量资料，初步学习了数值方法、统计信号处理、</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Julia</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高性能计算等知识，提升了知识</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水平。</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pic>
        <p:nvPicPr>
          <p:cNvPr id="9" name="图片 8" descr="screely-1734500749576"/>
          <p:cNvPicPr>
            <a:picLocks noChangeAspect="1"/>
          </p:cNvPicPr>
          <p:nvPr/>
        </p:nvPicPr>
        <p:blipFill>
          <a:blip r:embed="rId5"/>
          <a:stretch>
            <a:fillRect/>
          </a:stretch>
        </p:blipFill>
        <p:spPr>
          <a:xfrm>
            <a:off x="5489575" y="1774825"/>
            <a:ext cx="6261100" cy="3463925"/>
          </a:xfrm>
          <a:prstGeom prst="rect">
            <a:avLst/>
          </a:prstGeom>
        </p:spPr>
      </p:pic>
      <p:pic>
        <p:nvPicPr>
          <p:cNvPr id="11" name="图片 10"/>
          <p:cNvPicPr>
            <a:picLocks noChangeAspect="1"/>
          </p:cNvPicPr>
          <p:nvPr/>
        </p:nvPicPr>
        <p:blipFill>
          <a:blip r:embed="rId6"/>
          <a:stretch>
            <a:fillRect/>
          </a:stretch>
        </p:blipFill>
        <p:spPr>
          <a:xfrm>
            <a:off x="10391775" y="5401310"/>
            <a:ext cx="1257300" cy="12573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33" name="文本框 32"/>
          <p:cNvSpPr txBox="1"/>
          <p:nvPr/>
        </p:nvSpPr>
        <p:spPr>
          <a:xfrm>
            <a:off x="510540" y="2275509"/>
            <a:ext cx="19632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5D739A">
                    <a:lumMod val="50000"/>
                  </a:srgbClr>
                </a:solidFill>
                <a:effectLst/>
                <a:uLnTx/>
                <a:uFillTx/>
                <a:latin typeface="Calibri" panose="020F0502020204030204"/>
                <a:ea typeface="微软雅黑" panose="020B0503020204020204" charset="-122"/>
                <a:cs typeface="+mn-cs"/>
              </a:rPr>
              <a:t>杨曜堃</a:t>
            </a:r>
            <a:endParaRPr kumimoji="0" lang="zh-CN" altLang="en-US" sz="2400" b="0" i="0" u="none" strike="noStrike" kern="1200" cap="none" spc="0" normalizeH="0" baseline="0" noProof="0" dirty="0">
              <a:ln>
                <a:noFill/>
              </a:ln>
              <a:solidFill>
                <a:srgbClr val="5D739A">
                  <a:lumMod val="50000"/>
                </a:srgbClr>
              </a:solidFill>
              <a:effectLst/>
              <a:uLnTx/>
              <a:uFillTx/>
              <a:latin typeface="Calibri" panose="020F0502020204030204"/>
              <a:ea typeface="微软雅黑" panose="020B0503020204020204" charset="-122"/>
              <a:cs typeface="+mn-cs"/>
            </a:endParaRPr>
          </a:p>
        </p:txBody>
      </p:sp>
      <p:sp>
        <p:nvSpPr>
          <p:cNvPr id="34" name="文本框 33"/>
          <p:cNvSpPr txBox="1"/>
          <p:nvPr/>
        </p:nvSpPr>
        <p:spPr>
          <a:xfrm>
            <a:off x="510540" y="3508763"/>
            <a:ext cx="19632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5D739A">
                    <a:lumMod val="50000"/>
                  </a:srgbClr>
                </a:solidFill>
                <a:effectLst/>
                <a:uLnTx/>
                <a:uFillTx/>
                <a:latin typeface="Calibri" panose="020F0502020204030204"/>
                <a:ea typeface="微软雅黑" panose="020B0503020204020204" charset="-122"/>
                <a:cs typeface="+mn-cs"/>
              </a:rPr>
              <a:t>李恒</a:t>
            </a:r>
            <a:endParaRPr kumimoji="0" lang="zh-CN" altLang="en-US" sz="2400" b="0" i="0" u="none" strike="noStrike" kern="1200" cap="none" spc="0" normalizeH="0" baseline="0" noProof="0" dirty="0">
              <a:ln>
                <a:noFill/>
              </a:ln>
              <a:solidFill>
                <a:srgbClr val="5D739A">
                  <a:lumMod val="50000"/>
                </a:srgbClr>
              </a:solidFill>
              <a:effectLst/>
              <a:uLnTx/>
              <a:uFillTx/>
              <a:latin typeface="Calibri" panose="020F0502020204030204"/>
              <a:ea typeface="微软雅黑" panose="020B0503020204020204" charset="-122"/>
              <a:cs typeface="+mn-cs"/>
            </a:endParaRPr>
          </a:p>
        </p:txBody>
      </p:sp>
      <p:sp>
        <p:nvSpPr>
          <p:cNvPr id="35" name="文本框 34"/>
          <p:cNvSpPr txBox="1"/>
          <p:nvPr/>
        </p:nvSpPr>
        <p:spPr>
          <a:xfrm>
            <a:off x="510539" y="4871527"/>
            <a:ext cx="20646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5D739A">
                    <a:lumMod val="50000"/>
                  </a:srgbClr>
                </a:solidFill>
                <a:effectLst/>
                <a:uLnTx/>
                <a:uFillTx/>
                <a:latin typeface="Calibri" panose="020F0502020204030204"/>
                <a:ea typeface="微软雅黑" panose="020B0503020204020204" charset="-122"/>
                <a:cs typeface="+mn-cs"/>
              </a:rPr>
              <a:t>李阳</a:t>
            </a:r>
            <a:endParaRPr kumimoji="0" lang="zh-CN" altLang="en-US" sz="2400" b="0" i="0" u="none" strike="noStrike" kern="1200" cap="none" spc="0" normalizeH="0" baseline="0" noProof="0" dirty="0">
              <a:ln>
                <a:noFill/>
              </a:ln>
              <a:solidFill>
                <a:srgbClr val="5D739A">
                  <a:lumMod val="50000"/>
                </a:srgbClr>
              </a:solidFill>
              <a:effectLst/>
              <a:uLnTx/>
              <a:uFillTx/>
              <a:latin typeface="Calibri" panose="020F0502020204030204"/>
              <a:ea typeface="微软雅黑" panose="020B0503020204020204" charset="-122"/>
              <a:cs typeface="+mn-cs"/>
            </a:endParaRPr>
          </a:p>
        </p:txBody>
      </p:sp>
      <p:grpSp>
        <p:nvGrpSpPr>
          <p:cNvPr id="3" name="组合 2"/>
          <p:cNvGrpSpPr/>
          <p:nvPr/>
        </p:nvGrpSpPr>
        <p:grpSpPr>
          <a:xfrm>
            <a:off x="441325" y="318452"/>
            <a:ext cx="4004945" cy="741045"/>
            <a:chOff x="569" y="468"/>
            <a:chExt cx="6307" cy="1167"/>
          </a:xfrm>
        </p:grpSpPr>
        <p:sp>
          <p:nvSpPr>
            <p:cNvPr id="12" name="矩形 11"/>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84C6"/>
                </a:solidFill>
                <a:effectLst/>
                <a:uLnTx/>
                <a:uFillTx/>
                <a:latin typeface="Calibri" panose="020F0502020204030204"/>
                <a:ea typeface="微软雅黑" panose="020B0503020204020204" charset="-122"/>
                <a:cs typeface="+mn-cs"/>
              </a:endParaRPr>
            </a:p>
          </p:txBody>
        </p:sp>
        <p:sp>
          <p:nvSpPr>
            <p:cNvPr id="13" name="矩形 12"/>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84C6"/>
                </a:solidFill>
                <a:effectLst/>
                <a:uLnTx/>
                <a:uFillTx/>
                <a:latin typeface="Calibri" panose="020F0502020204030204"/>
                <a:ea typeface="微软雅黑" panose="020B0503020204020204" charset="-122"/>
                <a:cs typeface="+mn-cs"/>
              </a:endParaRPr>
            </a:p>
          </p:txBody>
        </p:sp>
        <p:sp>
          <p:nvSpPr>
            <p:cNvPr id="14" name="矩形 13"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168"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5D739A">
                      <a:lumMod val="75000"/>
                    </a:srgbClr>
                  </a:solidFill>
                  <a:effectLst/>
                  <a:uLnTx/>
                  <a:uFillTx/>
                  <a:latin typeface="思源黑体 CN Medium" panose="020B0600000000000000" charset="-122"/>
                  <a:ea typeface="思源黑体 CN Medium" panose="020B0600000000000000" charset="-122"/>
                  <a:cs typeface="+mn-cs"/>
                  <a:sym typeface="+mn-lt"/>
                </a:rPr>
                <a:t>项目组成员的收获</a:t>
              </a:r>
              <a:endParaRPr kumimoji="0" lang="zh-CN" altLang="en-US" sz="2400" b="0" i="0" u="none" strike="noStrike" kern="1200" cap="none" spc="0" normalizeH="0" baseline="0" noProof="0" dirty="0">
                <a:ln>
                  <a:noFill/>
                </a:ln>
                <a:solidFill>
                  <a:srgbClr val="5D739A">
                    <a:lumMod val="75000"/>
                  </a:srgbClr>
                </a:solidFill>
                <a:effectLst/>
                <a:uLnTx/>
                <a:uFillTx/>
                <a:latin typeface="思源黑体 CN Medium" panose="020B0600000000000000" charset="-122"/>
                <a:ea typeface="思源黑体 CN Medium" panose="020B0600000000000000" charset="-122"/>
                <a:cs typeface="+mn-cs"/>
                <a:sym typeface="+mn-lt"/>
              </a:endParaRPr>
            </a:p>
          </p:txBody>
        </p:sp>
        <p:sp>
          <p:nvSpPr>
            <p:cNvPr id="15"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076"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5D739A">
                      <a:lumMod val="75000"/>
                    </a:srgbClr>
                  </a:solidFill>
                  <a:effectLst/>
                  <a:uLnTx/>
                  <a:uFillTx/>
                  <a:latin typeface="思源黑体 CN Regular" panose="020B0500000000000000" pitchFamily="34" charset="-122"/>
                  <a:ea typeface="思源黑体 CN Regular" panose="020B0500000000000000" pitchFamily="34" charset="-122"/>
                  <a:cs typeface="+mn-ea"/>
                </a:rPr>
                <a:t>The Project Team Member Gain</a:t>
              </a:r>
              <a:endParaRPr kumimoji="0" lang="en-US" altLang="zh-CN" sz="1600" b="0" i="0" u="none" strike="noStrike" kern="1200" cap="none" spc="0" normalizeH="0" baseline="0" noProof="0" dirty="0">
                <a:ln>
                  <a:noFill/>
                </a:ln>
                <a:solidFill>
                  <a:srgbClr val="5D739A">
                    <a:lumMod val="75000"/>
                  </a:srgbClr>
                </a:solidFill>
                <a:effectLst/>
                <a:uLnTx/>
                <a:uFillTx/>
                <a:latin typeface="思源黑体 CN Regular" panose="020B0500000000000000" pitchFamily="34" charset="-122"/>
                <a:ea typeface="思源黑体 CN Regular" panose="020B0500000000000000" pitchFamily="34" charset="-122"/>
                <a:cs typeface="+mn-ea"/>
              </a:endParaRPr>
            </a:p>
          </p:txBody>
        </p:sp>
      </p:grpSp>
      <p:sp>
        <p:nvSpPr>
          <p:cNvPr id="21" name="文本框 20"/>
          <p:cNvSpPr txBox="1"/>
          <p:nvPr/>
        </p:nvSpPr>
        <p:spPr>
          <a:xfrm>
            <a:off x="441325" y="1275715"/>
            <a:ext cx="7036435"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项目组成员的</a:t>
            </a:r>
            <a:r>
              <a:rPr lang="zh-CN" altLang="en-US" sz="2800" dirty="0">
                <a:solidFill>
                  <a:schemeClr val="tx2">
                    <a:lumMod val="75000"/>
                  </a:schemeClr>
                </a:solidFill>
                <a:latin typeface="OPPO Sans" panose="00020600040101010101" pitchFamily="18" charset="-122"/>
                <a:ea typeface="OPPO Sans" panose="00020600040101010101" pitchFamily="18" charset="-122"/>
                <a:sym typeface="+mn-ea"/>
              </a:rPr>
              <a:t>分工</a:t>
            </a:r>
            <a:endParaRPr lang="zh-CN" altLang="en-US" sz="2800" dirty="0">
              <a:solidFill>
                <a:schemeClr val="tx2">
                  <a:lumMod val="75000"/>
                </a:schemeClr>
              </a:solidFill>
              <a:latin typeface="OPPO Sans" panose="00020600040101010101" pitchFamily="18" charset="-122"/>
              <a:ea typeface="OPPO Sans" panose="00020600040101010101" pitchFamily="18" charset="-122"/>
              <a:sym typeface="+mn-ea"/>
            </a:endParaRPr>
          </a:p>
        </p:txBody>
      </p:sp>
      <p:sp>
        <p:nvSpPr>
          <p:cNvPr id="8" name="文本框 7"/>
          <p:cNvSpPr txBox="1"/>
          <p:nvPr>
            <p:custDataLst>
              <p:tags r:id="rId3"/>
            </p:custDataLst>
          </p:nvPr>
        </p:nvSpPr>
        <p:spPr>
          <a:xfrm>
            <a:off x="2057400" y="2250440"/>
            <a:ext cx="7088505" cy="810260"/>
          </a:xfrm>
          <a:prstGeom prst="rect">
            <a:avLst/>
          </a:prstGeom>
          <a:noFill/>
        </p:spPr>
        <p:txBody>
          <a:bodyPr wrap="square" rtlCol="0">
            <a:noAutofit/>
          </a:bodyPr>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查阅</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文献资料，设计算法、设计程序、编写程序</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撰写</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相关论文</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
        <p:nvSpPr>
          <p:cNvPr id="2" name="文本框 1"/>
          <p:cNvSpPr txBox="1"/>
          <p:nvPr>
            <p:custDataLst>
              <p:tags r:id="rId4"/>
            </p:custDataLst>
          </p:nvPr>
        </p:nvSpPr>
        <p:spPr>
          <a:xfrm>
            <a:off x="2067560" y="3429000"/>
            <a:ext cx="7088505" cy="810260"/>
          </a:xfrm>
          <a:prstGeom prst="rect">
            <a:avLst/>
          </a:prstGeom>
          <a:noFill/>
        </p:spPr>
        <p:txBody>
          <a:bodyPr wrap="square" rtlCol="0">
            <a:noAutofit/>
          </a:bodyPr>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设计程序，测试算法，为项目提供技术上的</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支持</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
        <p:nvSpPr>
          <p:cNvPr id="4" name="文本框 3"/>
          <p:cNvSpPr txBox="1"/>
          <p:nvPr>
            <p:custDataLst>
              <p:tags r:id="rId5"/>
            </p:custDataLst>
          </p:nvPr>
        </p:nvSpPr>
        <p:spPr>
          <a:xfrm>
            <a:off x="2194560" y="4871720"/>
            <a:ext cx="7088505" cy="810260"/>
          </a:xfrm>
          <a:prstGeom prst="rect">
            <a:avLst/>
          </a:prstGeom>
          <a:noFill/>
        </p:spPr>
        <p:txBody>
          <a:bodyPr wrap="square" rtlCol="0">
            <a:noAutofit/>
          </a:bodyPr>
          <a:p>
            <a:pPr algn="just">
              <a:lnSpc>
                <a:spcPct val="150000"/>
              </a:lnSpc>
            </a:pP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设计程序，测试</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模型</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34"/>
          <p:cNvPicPr>
            <a:picLocks noChangeAspect="1"/>
          </p:cNvPicPr>
          <p:nvPr/>
        </p:nvPicPr>
        <p:blipFill>
          <a:blip r:embed="rId1"/>
          <a:srcRect t="5158" b="10433"/>
          <a:stretch>
            <a:fillRect/>
          </a:stretch>
        </p:blipFill>
        <p:spPr>
          <a:xfrm>
            <a:off x="-13335" y="0"/>
            <a:ext cx="12205335" cy="6868795"/>
          </a:xfrm>
          <a:prstGeom prst="rect">
            <a:avLst/>
          </a:prstGeom>
        </p:spPr>
      </p:pic>
      <p:sp>
        <p:nvSpPr>
          <p:cNvPr id="7" name="矩形 6"/>
          <p:cNvSpPr/>
          <p:nvPr/>
        </p:nvSpPr>
        <p:spPr>
          <a:xfrm>
            <a:off x="-15812" y="0"/>
            <a:ext cx="12213908" cy="6868795"/>
          </a:xfrm>
          <a:prstGeom prst="rect">
            <a:avLst/>
          </a:prstGeom>
          <a:gradFill flip="none" rotWithShape="1">
            <a:gsLst>
              <a:gs pos="0">
                <a:schemeClr val="accent1">
                  <a:lumMod val="75000"/>
                  <a:alpha val="12000"/>
                </a:schemeClr>
              </a:gs>
              <a:gs pos="30000">
                <a:schemeClr val="accent1">
                  <a:lumMod val="50000"/>
                  <a:alpha val="49000"/>
                </a:schemeClr>
              </a:gs>
              <a:gs pos="70000">
                <a:srgbClr val="1E386B">
                  <a:alpha val="95000"/>
                </a:srgbClr>
              </a:gs>
              <a:gs pos="100000">
                <a:srgbClr val="213866"/>
              </a:gs>
            </a:gsLst>
            <a:lin ang="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grpSp>
        <p:nvGrpSpPr>
          <p:cNvPr id="2" name="组合 1"/>
          <p:cNvGrpSpPr/>
          <p:nvPr/>
        </p:nvGrpSpPr>
        <p:grpSpPr>
          <a:xfrm>
            <a:off x="445490" y="315678"/>
            <a:ext cx="4259860" cy="481626"/>
            <a:chOff x="445490" y="315678"/>
            <a:chExt cx="4259860" cy="481626"/>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90" y="315678"/>
              <a:ext cx="1658256" cy="481626"/>
            </a:xfrm>
            <a:prstGeom prst="rect">
              <a:avLst/>
            </a:prstGeom>
          </p:spPr>
        </p:pic>
        <p:sp>
          <p:nvSpPr>
            <p:cNvPr id="4" name="文本框 3"/>
            <p:cNvSpPr txBox="1"/>
            <p:nvPr/>
          </p:nvSpPr>
          <p:spPr>
            <a:xfrm>
              <a:off x="2103746" y="320814"/>
              <a:ext cx="2601604" cy="338554"/>
            </a:xfrm>
            <a:prstGeom prst="rect">
              <a:avLst/>
            </a:prstGeom>
            <a:noFill/>
          </p:spPr>
          <p:txBody>
            <a:bodyPr wrap="square" rtlCol="0">
              <a:spAutoFit/>
            </a:bodyPr>
            <a:lstStyle/>
            <a:p>
              <a:r>
                <a:rPr lang="zh-CN" altLang="en-US" sz="1600" dirty="0">
                  <a:solidFill>
                    <a:schemeClr val="bg1"/>
                  </a:solidFill>
                  <a:latin typeface="思源黑体 CN Medium" panose="020B0600000000000000" charset="-122"/>
                  <a:ea typeface="思源黑体 CN Medium" panose="020B0600000000000000" charset="-122"/>
                </a:rPr>
                <a:t>地球科学与信息物理学院</a:t>
              </a:r>
              <a:endParaRPr lang="zh-CN" altLang="en-US" sz="1600" dirty="0">
                <a:solidFill>
                  <a:schemeClr val="bg1"/>
                </a:solidFill>
                <a:latin typeface="思源黑体 CN Medium" panose="020B0600000000000000" charset="-122"/>
                <a:ea typeface="思源黑体 CN Medium" panose="020B0600000000000000" charset="-122"/>
              </a:endParaRPr>
            </a:p>
          </p:txBody>
        </p:sp>
        <p:sp>
          <p:nvSpPr>
            <p:cNvPr id="5" name="文本框 4"/>
            <p:cNvSpPr txBox="1"/>
            <p:nvPr/>
          </p:nvSpPr>
          <p:spPr>
            <a:xfrm>
              <a:off x="2125273" y="589686"/>
              <a:ext cx="2270760" cy="184666"/>
            </a:xfrm>
            <a:prstGeom prst="rect">
              <a:avLst/>
            </a:prstGeom>
            <a:noFill/>
          </p:spPr>
          <p:txBody>
            <a:bodyPr wrap="square" rtlCol="0">
              <a:spAutoFit/>
            </a:bodyPr>
            <a:lstStyle/>
            <a:p>
              <a:r>
                <a:rPr lang="en-US" altLang="zh-CN" sz="600" dirty="0">
                  <a:solidFill>
                    <a:schemeClr val="bg1"/>
                  </a:solidFill>
                  <a:latin typeface="思源黑体 CN Bold" panose="020B0800000000000000" pitchFamily="34" charset="-122"/>
                  <a:ea typeface="思源黑体 CN Bold" panose="020B0800000000000000" pitchFamily="34" charset="-122"/>
                </a:rPr>
                <a:t>School of Geoscience and Info-physics</a:t>
              </a:r>
              <a:endParaRPr lang="zh-CN" altLang="en-US" sz="600" dirty="0">
                <a:solidFill>
                  <a:schemeClr val="bg1"/>
                </a:solidFill>
                <a:latin typeface="思源黑体 CN Bold" panose="020B0800000000000000" pitchFamily="34" charset="-122"/>
                <a:ea typeface="思源黑体 CN Bold" panose="020B0800000000000000" pitchFamily="34" charset="-122"/>
              </a:endParaRPr>
            </a:p>
          </p:txBody>
        </p:sp>
      </p:grpSp>
      <p:sp>
        <p:nvSpPr>
          <p:cNvPr id="8" name="稻壳儿深海小鱼"/>
          <p:cNvSpPr txBox="1"/>
          <p:nvPr>
            <p:custDataLst>
              <p:tags r:id="rId3"/>
            </p:custDataLst>
          </p:nvPr>
        </p:nvSpPr>
        <p:spPr>
          <a:xfrm>
            <a:off x="1910079" y="2416175"/>
            <a:ext cx="9643745" cy="645160"/>
          </a:xfrm>
          <a:prstGeom prst="rect">
            <a:avLst/>
          </a:prstGeom>
          <a:noFill/>
        </p:spPr>
        <p:txBody>
          <a:bodyPr wrap="square" rtlCol="0">
            <a:spAutoFit/>
            <a:scene3d>
              <a:camera prst="orthographicFront"/>
              <a:lightRig rig="threePt" dir="t"/>
            </a:scene3d>
            <a:sp3d contourW="12700"/>
          </a:bodyPr>
          <a:lstStyle/>
          <a:p>
            <a:pPr algn="r"/>
            <a:r>
              <a:rPr lang="zh-CN" altLang="en-US" sz="3600" b="1" spc="-150" dirty="0">
                <a:solidFill>
                  <a:schemeClr val="bg1"/>
                </a:solidFill>
                <a:latin typeface="思源黑体 CN Light" panose="020B0300000000000000" pitchFamily="34" charset="-122"/>
                <a:ea typeface="思源黑体 CN Light" panose="020B0300000000000000" pitchFamily="34" charset="-122"/>
                <a:sym typeface="Arial" panose="020B0604020202020204" pitchFamily="34" charset="0"/>
              </a:rPr>
              <a:t>感谢各位指导专家的</a:t>
            </a:r>
            <a:r>
              <a:rPr lang="zh-CN" altLang="en-US" sz="3600" b="1" spc="-150" dirty="0">
                <a:solidFill>
                  <a:schemeClr val="bg1"/>
                </a:solidFill>
                <a:latin typeface="思源黑体 CN Light" panose="020B0300000000000000" pitchFamily="34" charset="-122"/>
                <a:ea typeface="思源黑体 CN Light" panose="020B0300000000000000" pitchFamily="34" charset="-122"/>
                <a:sym typeface="Arial" panose="020B0604020202020204" pitchFamily="34" charset="0"/>
              </a:rPr>
              <a:t>点评！</a:t>
            </a:r>
            <a:endParaRPr lang="zh-CN" altLang="en-US" sz="3600" b="1" spc="-150" dirty="0">
              <a:solidFill>
                <a:schemeClr val="bg1"/>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10" name="文本框 9"/>
          <p:cNvSpPr txBox="1"/>
          <p:nvPr/>
        </p:nvSpPr>
        <p:spPr>
          <a:xfrm>
            <a:off x="2713877" y="3244334"/>
            <a:ext cx="8718028" cy="369332"/>
          </a:xfrm>
          <a:prstGeom prst="rect">
            <a:avLst/>
          </a:prstGeom>
          <a:noFill/>
        </p:spPr>
        <p:txBody>
          <a:bodyPr wrap="square" rtlCol="0">
            <a:spAutoFit/>
          </a:bodyPr>
          <a:lstStyle/>
          <a:p>
            <a:pPr algn="r"/>
            <a:r>
              <a:rPr lang="en-US" altLang="zh-CN" dirty="0">
                <a:solidFill>
                  <a:schemeClr val="bg1"/>
                </a:solidFill>
                <a:latin typeface="思源黑体 CN ExtraLight" panose="020B0200000000000000" pitchFamily="34" charset="-122"/>
                <a:ea typeface="思源黑体 CN ExtraLight" panose="020B0200000000000000" pitchFamily="34" charset="-122"/>
              </a:rPr>
              <a:t>Thank You for Listening</a:t>
            </a:r>
            <a:r>
              <a:rPr lang="zh-CN" altLang="en-US" dirty="0">
                <a:solidFill>
                  <a:schemeClr val="bg1"/>
                </a:solidFill>
                <a:latin typeface="思源黑体 CN ExtraLight" panose="020B0200000000000000" pitchFamily="34" charset="-122"/>
                <a:ea typeface="思源黑体 CN ExtraLight" panose="020B0200000000000000" pitchFamily="34" charset="-122"/>
              </a:rPr>
              <a:t>！</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1" name="文本框 10"/>
          <p:cNvSpPr txBox="1"/>
          <p:nvPr/>
        </p:nvSpPr>
        <p:spPr>
          <a:xfrm>
            <a:off x="6402705" y="6177280"/>
            <a:ext cx="5029200" cy="369332"/>
          </a:xfrm>
          <a:prstGeom prst="rect">
            <a:avLst/>
          </a:prstGeom>
          <a:noFill/>
        </p:spPr>
        <p:txBody>
          <a:bodyPr wrap="square" rtlCol="0">
            <a:spAutoFit/>
          </a:bodyPr>
          <a:lstStyle/>
          <a:p>
            <a:pPr algn="r"/>
            <a:r>
              <a:rPr lang="en-US" altLang="zh-CN" dirty="0">
                <a:solidFill>
                  <a:schemeClr val="bg1"/>
                </a:solidFill>
                <a:latin typeface="思源黑体 CN Regular" panose="020B0500000000000000" pitchFamily="34" charset="-122"/>
                <a:ea typeface="思源黑体 CN Regular" panose="020B0500000000000000" pitchFamily="34" charset="-122"/>
              </a:rPr>
              <a:t>2024</a:t>
            </a:r>
            <a:r>
              <a:rPr lang="zh-CN" altLang="en-US" dirty="0">
                <a:solidFill>
                  <a:schemeClr val="bg1"/>
                </a:solidFill>
                <a:latin typeface="思源黑体 CN Regular" panose="020B0500000000000000" pitchFamily="34" charset="-122"/>
                <a:ea typeface="思源黑体 CN Regular" panose="020B0500000000000000" pitchFamily="34" charset="-122"/>
              </a:rPr>
              <a:t>年</a:t>
            </a:r>
            <a:r>
              <a:rPr lang="en-US" altLang="zh-CN" dirty="0">
                <a:solidFill>
                  <a:schemeClr val="bg1"/>
                </a:solidFill>
                <a:latin typeface="思源黑体 CN Regular" panose="020B0500000000000000" pitchFamily="34" charset="-122"/>
                <a:ea typeface="思源黑体 CN Regular" panose="020B0500000000000000" pitchFamily="34" charset="-122"/>
              </a:rPr>
              <a:t>12</a:t>
            </a:r>
            <a:r>
              <a:rPr lang="zh-CN" altLang="en-US" dirty="0">
                <a:solidFill>
                  <a:schemeClr val="bg1"/>
                </a:solidFill>
                <a:latin typeface="思源黑体 CN Regular" panose="020B0500000000000000" pitchFamily="34" charset="-122"/>
                <a:ea typeface="思源黑体 CN Regular" panose="020B0500000000000000" pitchFamily="34" charset="-122"/>
              </a:rPr>
              <a:t>月</a:t>
            </a:r>
            <a:r>
              <a:rPr lang="en-US" altLang="zh-CN" dirty="0">
                <a:solidFill>
                  <a:schemeClr val="bg1"/>
                </a:solidFill>
                <a:latin typeface="思源黑体 CN Regular" panose="020B0500000000000000" pitchFamily="34" charset="-122"/>
                <a:ea typeface="思源黑体 CN Regular" panose="020B0500000000000000" pitchFamily="34" charset="-122"/>
              </a:rPr>
              <a:t>18</a:t>
            </a:r>
            <a:r>
              <a:rPr lang="zh-CN" altLang="en-US" dirty="0">
                <a:solidFill>
                  <a:schemeClr val="bg1"/>
                </a:solidFill>
                <a:latin typeface="思源黑体 CN Regular" panose="020B0500000000000000" pitchFamily="34" charset="-122"/>
                <a:ea typeface="思源黑体 CN Regular" panose="020B0500000000000000" pitchFamily="34" charset="-122"/>
              </a:rPr>
              <a:t>日</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34"/>
          <p:cNvPicPr>
            <a:picLocks noChangeAspect="1"/>
          </p:cNvPicPr>
          <p:nvPr/>
        </p:nvPicPr>
        <p:blipFill>
          <a:blip r:embed="rId1"/>
          <a:srcRect t="5158" b="10433"/>
          <a:stretch>
            <a:fillRect/>
          </a:stretch>
        </p:blipFill>
        <p:spPr>
          <a:xfrm>
            <a:off x="-13335" y="0"/>
            <a:ext cx="12205335" cy="6868795"/>
          </a:xfrm>
          <a:prstGeom prst="rect">
            <a:avLst/>
          </a:prstGeom>
        </p:spPr>
      </p:pic>
      <p:sp>
        <p:nvSpPr>
          <p:cNvPr id="7" name="矩形 6"/>
          <p:cNvSpPr/>
          <p:nvPr/>
        </p:nvSpPr>
        <p:spPr>
          <a:xfrm>
            <a:off x="-15812" y="0"/>
            <a:ext cx="12213908" cy="6868795"/>
          </a:xfrm>
          <a:prstGeom prst="rect">
            <a:avLst/>
          </a:prstGeom>
          <a:gradFill flip="none" rotWithShape="1">
            <a:gsLst>
              <a:gs pos="0">
                <a:schemeClr val="accent1">
                  <a:lumMod val="75000"/>
                  <a:alpha val="12000"/>
                </a:schemeClr>
              </a:gs>
              <a:gs pos="30000">
                <a:schemeClr val="accent1">
                  <a:lumMod val="50000"/>
                  <a:alpha val="49000"/>
                </a:schemeClr>
              </a:gs>
              <a:gs pos="70000">
                <a:srgbClr val="1E386B">
                  <a:alpha val="95000"/>
                </a:srgbClr>
              </a:gs>
              <a:gs pos="100000">
                <a:srgbClr val="213866"/>
              </a:gs>
            </a:gsLst>
            <a:lin ang="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grpSp>
        <p:nvGrpSpPr>
          <p:cNvPr id="2" name="稻壳儿深海小鱼"/>
          <p:cNvGrpSpPr/>
          <p:nvPr/>
        </p:nvGrpSpPr>
        <p:grpSpPr>
          <a:xfrm>
            <a:off x="3194685" y="2251366"/>
            <a:ext cx="5802630" cy="2468937"/>
            <a:chOff x="5053" y="3132"/>
            <a:chExt cx="9138" cy="3888"/>
          </a:xfrm>
        </p:grpSpPr>
        <p:grpSp>
          <p:nvGrpSpPr>
            <p:cNvPr id="5" name="组合 4"/>
            <p:cNvGrpSpPr/>
            <p:nvPr/>
          </p:nvGrpSpPr>
          <p:grpSpPr>
            <a:xfrm>
              <a:off x="6166" y="3132"/>
              <a:ext cx="6912" cy="2746"/>
              <a:chOff x="7584313" y="1182062"/>
              <a:chExt cx="2122551" cy="843348"/>
            </a:xfrm>
          </p:grpSpPr>
          <p:sp>
            <p:nvSpPr>
              <p:cNvPr id="9" name="文本框 4"/>
              <p:cNvSpPr txBox="1"/>
              <p:nvPr/>
            </p:nvSpPr>
            <p:spPr>
              <a:xfrm>
                <a:off x="7584313" y="1712833"/>
                <a:ext cx="2122551" cy="3125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mn-lt"/>
                  </a:rPr>
                  <a:t>项目研究进展情况</a:t>
                </a:r>
                <a:endParaRPr kumimoji="0" lang="zh-CN" altLang="en-US" sz="360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mn-ea"/>
                  <a:sym typeface="+mn-lt"/>
                </a:endParaRPr>
              </a:p>
            </p:txBody>
          </p:sp>
          <p:grpSp>
            <p:nvGrpSpPr>
              <p:cNvPr id="10" name="组合 9"/>
              <p:cNvGrpSpPr/>
              <p:nvPr/>
            </p:nvGrpSpPr>
            <p:grpSpPr>
              <a:xfrm>
                <a:off x="8407684" y="1182062"/>
                <a:ext cx="475332" cy="422565"/>
                <a:chOff x="8407684" y="1182062"/>
                <a:chExt cx="475332" cy="422565"/>
              </a:xfrm>
            </p:grpSpPr>
            <p:sp>
              <p:nvSpPr>
                <p:cNvPr id="11" name="圆角矩形 8"/>
                <p:cNvSpPr/>
                <p:nvPr/>
              </p:nvSpPr>
              <p:spPr>
                <a:xfrm>
                  <a:off x="8407684" y="1182062"/>
                  <a:ext cx="456653" cy="422565"/>
                </a:xfrm>
                <a:prstGeom prst="roundRect">
                  <a:avLst/>
                </a:prstGeom>
                <a:noFill/>
                <a:ln w="19050">
                  <a:solidFill>
                    <a:schemeClr val="bg1"/>
                  </a:solid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思源宋体 CN Heavy" panose="02020900000000000000" pitchFamily="18" charset="-122"/>
                    <a:ea typeface="思源宋体 CN Heavy" panose="02020900000000000000" pitchFamily="18" charset="-122"/>
                    <a:cs typeface="+mn-ea"/>
                    <a:sym typeface="+mn-lt"/>
                  </a:endParaRPr>
                </a:p>
              </p:txBody>
            </p:sp>
            <p:sp>
              <p:nvSpPr>
                <p:cNvPr id="12" name="文本框 9"/>
                <p:cNvSpPr txBox="1"/>
                <p:nvPr/>
              </p:nvSpPr>
              <p:spPr>
                <a:xfrm>
                  <a:off x="8408161" y="1184816"/>
                  <a:ext cx="474855" cy="417058"/>
                </a:xfrm>
                <a:prstGeom prst="rect">
                  <a:avLst/>
                </a:prstGeom>
                <a:noFill/>
              </p:spPr>
              <p:txBody>
                <a:bodyPr wrap="square" rtlCol="0" anchor="ctr">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0"/>
                    </a:spcBef>
                    <a:spcAft>
                      <a:spcPts val="0"/>
                    </a:spcAft>
                    <a:buClrTx/>
                    <a:buSzTx/>
                    <a:buFontTx/>
                    <a:buNone/>
                    <a:defRPr/>
                  </a:pPr>
                  <a:r>
                    <a:rPr kumimoji="0" lang="en-US" altLang="zh-CN" sz="4400" i="0" u="none" strike="noStrike" kern="1200" cap="none" spc="0" normalizeH="0" baseline="0" noProof="0" dirty="0">
                      <a:ln>
                        <a:noFill/>
                      </a:ln>
                      <a:solidFill>
                        <a:schemeClr val="bg1"/>
                      </a:solidFill>
                      <a:effectLst/>
                      <a:uLnTx/>
                      <a:uFillTx/>
                      <a:latin typeface="Century Gothic" panose="020B0502020202020204" pitchFamily="34" charset="0"/>
                      <a:ea typeface="+mj-ea"/>
                      <a:cs typeface="+mn-ea"/>
                      <a:sym typeface="+mn-lt"/>
                    </a:rPr>
                    <a:t>01</a:t>
                  </a:r>
                  <a:endParaRPr kumimoji="0" lang="en-US" altLang="zh-CN" sz="4400" i="0" u="none" strike="noStrike" kern="1200" cap="none" spc="0" normalizeH="0" baseline="0" noProof="0" dirty="0">
                    <a:ln>
                      <a:noFill/>
                    </a:ln>
                    <a:solidFill>
                      <a:schemeClr val="bg1"/>
                    </a:solidFill>
                    <a:effectLst/>
                    <a:uLnTx/>
                    <a:uFillTx/>
                    <a:latin typeface="Century Gothic" panose="020B0502020202020204" pitchFamily="34" charset="0"/>
                    <a:ea typeface="+mj-ea"/>
                    <a:cs typeface="+mn-ea"/>
                    <a:sym typeface="+mn-lt"/>
                  </a:endParaRPr>
                </a:p>
              </p:txBody>
            </p:sp>
          </p:grpSp>
        </p:grpSp>
        <p:sp>
          <p:nvSpPr>
            <p:cNvPr id="8" name="矩形 7"/>
            <p:cNvSpPr/>
            <p:nvPr/>
          </p:nvSpPr>
          <p:spPr bwMode="auto">
            <a:xfrm>
              <a:off x="5053" y="6002"/>
              <a:ext cx="9138" cy="1018"/>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lang="en-US" altLang="zh-CN" sz="1600" dirty="0">
                  <a:solidFill>
                    <a:schemeClr val="bg1"/>
                  </a:solidFill>
                  <a:latin typeface="思源黑体 CN Light" panose="020B0300000000000000" pitchFamily="34" charset="-122"/>
                  <a:ea typeface="思源黑体 CN Light" panose="020B0300000000000000" pitchFamily="34" charset="-122"/>
                  <a:cs typeface="+mn-ea"/>
                </a:rPr>
                <a:t>Research Progress of the Project</a:t>
              </a:r>
              <a:endParaRPr lang="en-US" altLang="zh-CN" sz="1600" dirty="0">
                <a:solidFill>
                  <a:schemeClr val="bg1"/>
                </a:solidFill>
                <a:latin typeface="思源黑体 CN Light" panose="020B0300000000000000" pitchFamily="34" charset="-122"/>
                <a:ea typeface="思源黑体 CN Light" panose="020B0300000000000000" pitchFamily="34" charset="-122"/>
                <a:cs typeface="+mn-ea"/>
              </a:endParaRPr>
            </a:p>
            <a:p>
              <a:pPr algn="ctr">
                <a:defRPr/>
              </a:pPr>
              <a:endParaRPr lang="en-US" altLang="zh-CN" sz="1600" dirty="0">
                <a:solidFill>
                  <a:schemeClr val="bg1"/>
                </a:solidFill>
                <a:latin typeface="思源黑体 CN Light" panose="020B0300000000000000" pitchFamily="34" charset="-122"/>
                <a:ea typeface="思源黑体 CN Light" panose="020B0300000000000000" pitchFamily="34" charset="-122"/>
                <a:cs typeface="+mn-lt"/>
                <a:sym typeface="+mn-ea"/>
              </a:endParaRPr>
            </a:p>
          </p:txBody>
        </p:sp>
      </p:grpSp>
      <p:sp>
        <p:nvSpPr>
          <p:cNvPr id="14" name="文本框 13"/>
          <p:cNvSpPr txBox="1"/>
          <p:nvPr/>
        </p:nvSpPr>
        <p:spPr>
          <a:xfrm>
            <a:off x="1379132" y="5363662"/>
            <a:ext cx="2537012" cy="861774"/>
          </a:xfrm>
          <a:prstGeom prst="rect">
            <a:avLst/>
          </a:prstGeom>
          <a:noFill/>
          <a:ln>
            <a:solidFill>
              <a:schemeClr val="bg1"/>
            </a:solidFill>
          </a:ln>
          <a:effectLst/>
        </p:spPr>
        <p:txBody>
          <a:bodyPr wrap="square" rtlCol="0">
            <a:spAutoFit/>
          </a:bodyPr>
          <a:lstStyle/>
          <a:p>
            <a:pPr algn="ctr"/>
            <a:r>
              <a:rPr lang="zh-CN" altLang="en-US" dirty="0">
                <a:solidFill>
                  <a:schemeClr val="bg1"/>
                </a:solidFill>
                <a:latin typeface="思源黑体 CN Medium" panose="020B0600000000000000" charset="-122"/>
                <a:ea typeface="思源黑体 CN Medium" panose="020B0600000000000000" charset="-122"/>
              </a:rPr>
              <a:t>项目研究计划安排</a:t>
            </a:r>
            <a:endParaRPr lang="en-US" altLang="zh-CN" dirty="0">
              <a:solidFill>
                <a:schemeClr val="bg1"/>
              </a:solidFill>
              <a:latin typeface="思源黑体 CN Medium" panose="020B0600000000000000" charset="-122"/>
              <a:ea typeface="思源黑体 CN Medium" panose="020B0600000000000000" charset="-122"/>
            </a:endParaRPr>
          </a:p>
          <a:p>
            <a:pPr algn="ctr"/>
            <a:r>
              <a:rPr lang="en-US" altLang="zh-CN" sz="1600" dirty="0">
                <a:solidFill>
                  <a:schemeClr val="bg1"/>
                </a:solidFill>
                <a:latin typeface="思源黑体 CN ExtraLight" panose="020B0200000000000000" pitchFamily="34" charset="-122"/>
                <a:ea typeface="思源黑体 CN ExtraLight" panose="020B0200000000000000" pitchFamily="34" charset="-122"/>
              </a:rPr>
              <a:t>Project Research Plan Arrangement</a:t>
            </a:r>
            <a:endParaRPr lang="zh-CN" altLang="en-US" sz="1600"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15" name="文本框 14"/>
          <p:cNvSpPr txBox="1"/>
          <p:nvPr/>
        </p:nvSpPr>
        <p:spPr>
          <a:xfrm>
            <a:off x="4821577" y="5363662"/>
            <a:ext cx="2537012" cy="923330"/>
          </a:xfrm>
          <a:prstGeom prst="rect">
            <a:avLst/>
          </a:prstGeom>
          <a:noFill/>
          <a:ln>
            <a:solidFill>
              <a:schemeClr val="bg1"/>
            </a:solidFill>
          </a:ln>
          <a:effectLst/>
        </p:spPr>
        <p:txBody>
          <a:bodyPr wrap="square" rtlCol="0">
            <a:spAutoFit/>
          </a:bodyPr>
          <a:lstStyle/>
          <a:p>
            <a:pPr algn="ctr"/>
            <a:r>
              <a:rPr lang="zh-CN" altLang="en-US" dirty="0">
                <a:solidFill>
                  <a:schemeClr val="bg1"/>
                </a:solidFill>
                <a:latin typeface="思源黑体 CN Medium" panose="020B0600000000000000" charset="-122"/>
                <a:ea typeface="思源黑体 CN Medium" panose="020B0600000000000000" charset="-122"/>
              </a:rPr>
              <a:t>此前项目研究成果</a:t>
            </a:r>
            <a:endParaRPr lang="zh-CN" altLang="en-US" dirty="0">
              <a:solidFill>
                <a:schemeClr val="bg1"/>
              </a:solidFill>
              <a:latin typeface="思源黑体 CN Medium" panose="020B0600000000000000" charset="-122"/>
              <a:ea typeface="思源黑体 CN Medium" panose="020B0600000000000000" charset="-122"/>
            </a:endParaRPr>
          </a:p>
          <a:p>
            <a:pPr algn="ctr"/>
            <a:r>
              <a:rPr lang="en-US" altLang="zh-CN" dirty="0">
                <a:solidFill>
                  <a:schemeClr val="bg1"/>
                </a:solidFill>
                <a:latin typeface="思源黑体 CN Medium" panose="020B0600000000000000" charset="-122"/>
                <a:ea typeface="思源黑体 CN Medium" panose="020B0600000000000000" charset="-122"/>
              </a:rPr>
              <a:t>Previous Project Research Results</a:t>
            </a:r>
            <a:endParaRPr lang="en-US" altLang="zh-CN" dirty="0">
              <a:solidFill>
                <a:schemeClr val="bg1"/>
              </a:solidFill>
              <a:latin typeface="思源黑体 CN Medium" panose="020B0600000000000000" charset="-122"/>
              <a:ea typeface="思源黑体 CN Medium" panose="020B0600000000000000" charset="-122"/>
            </a:endParaRPr>
          </a:p>
        </p:txBody>
      </p:sp>
      <p:sp>
        <p:nvSpPr>
          <p:cNvPr id="16" name="文本框 15"/>
          <p:cNvSpPr txBox="1"/>
          <p:nvPr/>
        </p:nvSpPr>
        <p:spPr>
          <a:xfrm>
            <a:off x="8264022" y="5363662"/>
            <a:ext cx="2644589" cy="861774"/>
          </a:xfrm>
          <a:prstGeom prst="rect">
            <a:avLst/>
          </a:prstGeom>
          <a:noFill/>
          <a:ln>
            <a:solidFill>
              <a:schemeClr val="bg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思源黑体 CN Medium" panose="020B0600000000000000" charset="-122"/>
                <a:ea typeface="思源黑体 CN Medium" panose="020B0600000000000000" charset="-122"/>
                <a:cs typeface="+mn-cs"/>
              </a:rPr>
              <a:t>研究过程中存在的问题</a:t>
            </a:r>
            <a:endParaRPr kumimoji="0" lang="en-US" altLang="zh-CN" sz="1800" b="0" i="0" u="none" strike="noStrike" kern="1200" cap="none" spc="0" normalizeH="0" baseline="0" noProof="0" dirty="0">
              <a:ln>
                <a:noFill/>
              </a:ln>
              <a:solidFill>
                <a:prstClr val="white"/>
              </a:solidFill>
              <a:effectLst/>
              <a:uLnTx/>
              <a:uFillTx/>
              <a:latin typeface="思源黑体 CN Medium" panose="020B0600000000000000" charset="-122"/>
              <a:ea typeface="思源黑体 CN Medium" panose="020B0600000000000000"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思源黑体 CN ExtraLight" panose="020B0200000000000000" pitchFamily="34" charset="-122"/>
                <a:ea typeface="思源黑体 CN ExtraLight" panose="020B0200000000000000" pitchFamily="34" charset="-122"/>
                <a:cs typeface="+mn-cs"/>
              </a:rPr>
              <a:t>The Problems Existed in the Research Process</a:t>
            </a:r>
            <a:endParaRPr kumimoji="0" lang="zh-CN" altLang="en-US" sz="1600" b="0" i="0" u="none" strike="noStrike" kern="1200" cap="none" spc="0" normalizeH="0" baseline="0" noProof="0" dirty="0">
              <a:ln>
                <a:noFill/>
              </a:ln>
              <a:solidFill>
                <a:prstClr val="white"/>
              </a:solidFill>
              <a:effectLst/>
              <a:uLnTx/>
              <a:uFillTx/>
              <a:latin typeface="思源黑体 CN ExtraLight" panose="020B0200000000000000" pitchFamily="34" charset="-122"/>
              <a:ea typeface="思源黑体 CN ExtraLight" panose="020B0200000000000000"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168"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项目研究进展安排</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Research Progress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2" name="文本框 1"/>
          <p:cNvSpPr txBox="1"/>
          <p:nvPr/>
        </p:nvSpPr>
        <p:spPr>
          <a:xfrm>
            <a:off x="441326" y="1275450"/>
            <a:ext cx="5380354"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项目</a:t>
            </a:r>
            <a:r>
              <a:rPr lang="zh-CN" altLang="en-US" sz="2800" dirty="0">
                <a:solidFill>
                  <a:schemeClr val="tx2">
                    <a:lumMod val="75000"/>
                  </a:schemeClr>
                </a:solidFill>
                <a:latin typeface="OPPO Sans" panose="00020600040101010101" pitchFamily="18" charset="-122"/>
                <a:ea typeface="OPPO Sans" panose="00020600040101010101" pitchFamily="18" charset="-122"/>
              </a:rPr>
              <a:t>计划时间轴</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grpSp>
        <p:nvGrpSpPr>
          <p:cNvPr id="9" name="组合 8"/>
          <p:cNvGrpSpPr/>
          <p:nvPr/>
        </p:nvGrpSpPr>
        <p:grpSpPr>
          <a:xfrm>
            <a:off x="1423670" y="2609850"/>
            <a:ext cx="3161030" cy="488950"/>
            <a:chOff x="916" y="3651"/>
            <a:chExt cx="4978" cy="770"/>
          </a:xfrm>
          <a:effectLst>
            <a:reflection blurRad="6350" stA="50000" endA="300" endPos="90000" dir="5400000" sy="-100000" algn="bl" rotWithShape="0"/>
          </a:effectLst>
        </p:grpSpPr>
        <p:sp>
          <p:nvSpPr>
            <p:cNvPr id="21" name="文本框 20"/>
            <p:cNvSpPr txBox="1"/>
            <p:nvPr>
              <p:custDataLst>
                <p:tags r:id="rId3"/>
              </p:custDataLst>
            </p:nvPr>
          </p:nvSpPr>
          <p:spPr>
            <a:xfrm>
              <a:off x="1222" y="3754"/>
              <a:ext cx="4365" cy="628"/>
            </a:xfrm>
            <a:prstGeom prst="rect">
              <a:avLst/>
            </a:prstGeom>
            <a:noFill/>
          </p:spPr>
          <p:txBody>
            <a:bodyPr wrap="square" rtlCol="0">
              <a:spAutoFit/>
            </a:bodyPr>
            <a:lstStyle/>
            <a:p>
              <a:pPr algn="ct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2024</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年</a:t>
              </a: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3</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月</a:t>
              </a: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 </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至</a:t>
              </a: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 5</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月</a:t>
              </a:r>
              <a:endPar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endParaRPr>
            </a:p>
          </p:txBody>
        </p:sp>
        <p:sp>
          <p:nvSpPr>
            <p:cNvPr id="3" name="圆角矩形 2"/>
            <p:cNvSpPr/>
            <p:nvPr/>
          </p:nvSpPr>
          <p:spPr>
            <a:xfrm>
              <a:off x="916" y="3651"/>
              <a:ext cx="4978" cy="770"/>
            </a:xfrm>
            <a:prstGeom prst="roundRect">
              <a:avLst/>
            </a:prstGeom>
          </p:spPr>
          <p:style>
            <a:lnRef idx="2">
              <a:schemeClr val="accent3"/>
            </a:lnRef>
            <a:fillRef idx="0">
              <a:srgbClr val="FFFFFF"/>
            </a:fillRef>
            <a:effectRef idx="0">
              <a:srgbClr val="FFFFFF"/>
            </a:effectRef>
            <a:fontRef idx="minor">
              <a:schemeClr val="tx1"/>
            </a:fontRef>
          </p:style>
          <p:txBody>
            <a:bodyPr rtlCol="0" anchor="ctr"/>
            <a:p>
              <a:pPr algn="ctr"/>
              <a:endParaRPr lang="zh-CN" altLang="en-US"/>
            </a:p>
          </p:txBody>
        </p:sp>
      </p:grpSp>
      <p:grpSp>
        <p:nvGrpSpPr>
          <p:cNvPr id="11" name="组合 10"/>
          <p:cNvGrpSpPr/>
          <p:nvPr/>
        </p:nvGrpSpPr>
        <p:grpSpPr>
          <a:xfrm>
            <a:off x="1423670" y="3914140"/>
            <a:ext cx="3161030" cy="488950"/>
            <a:chOff x="916" y="3651"/>
            <a:chExt cx="4978" cy="770"/>
          </a:xfrm>
          <a:effectLst>
            <a:reflection blurRad="6350" stA="50000" endA="300" endPos="55000" dir="5400000" sy="-100000" algn="bl" rotWithShape="0"/>
          </a:effectLst>
        </p:grpSpPr>
        <p:sp>
          <p:nvSpPr>
            <p:cNvPr id="14" name="文本框 13"/>
            <p:cNvSpPr txBox="1"/>
            <p:nvPr>
              <p:custDataLst>
                <p:tags r:id="rId4"/>
              </p:custDataLst>
            </p:nvPr>
          </p:nvSpPr>
          <p:spPr>
            <a:xfrm>
              <a:off x="1222" y="3754"/>
              <a:ext cx="4365" cy="628"/>
            </a:xfrm>
            <a:prstGeom prst="rect">
              <a:avLst/>
            </a:prstGeom>
            <a:noFill/>
          </p:spPr>
          <p:txBody>
            <a:bodyPr wrap="square" rtlCol="0">
              <a:spAutoFit/>
            </a:bodyPr>
            <a:p>
              <a:pPr algn="ct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2024</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年</a:t>
              </a: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6</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月</a:t>
              </a: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 </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至</a:t>
              </a: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 11</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月</a:t>
              </a:r>
              <a:endPar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endParaRPr>
            </a:p>
          </p:txBody>
        </p:sp>
        <p:sp>
          <p:nvSpPr>
            <p:cNvPr id="15" name="圆角矩形 14"/>
            <p:cNvSpPr/>
            <p:nvPr/>
          </p:nvSpPr>
          <p:spPr>
            <a:xfrm>
              <a:off x="916" y="3651"/>
              <a:ext cx="4978" cy="770"/>
            </a:xfrm>
            <a:prstGeom prst="roundRect">
              <a:avLst/>
            </a:prstGeom>
          </p:spPr>
          <p:style>
            <a:lnRef idx="2">
              <a:schemeClr val="accent3"/>
            </a:lnRef>
            <a:fillRef idx="0">
              <a:srgbClr val="FFFFFF"/>
            </a:fillRef>
            <a:effectRef idx="0">
              <a:srgbClr val="FFFFFF"/>
            </a:effectRef>
            <a:fontRef idx="minor">
              <a:schemeClr val="tx1"/>
            </a:fontRef>
          </p:style>
          <p:txBody>
            <a:bodyPr rtlCol="0" anchor="ctr"/>
            <a:p>
              <a:pPr algn="ctr"/>
              <a:endParaRPr lang="zh-CN" altLang="en-US"/>
            </a:p>
          </p:txBody>
        </p:sp>
      </p:grpSp>
      <p:grpSp>
        <p:nvGrpSpPr>
          <p:cNvPr id="18" name="组合 17"/>
          <p:cNvGrpSpPr/>
          <p:nvPr/>
        </p:nvGrpSpPr>
        <p:grpSpPr>
          <a:xfrm>
            <a:off x="1423670" y="5218430"/>
            <a:ext cx="3161030" cy="488950"/>
            <a:chOff x="916" y="3651"/>
            <a:chExt cx="4978" cy="770"/>
          </a:xfrm>
          <a:effectLst>
            <a:reflection blurRad="6350" stA="50000" endA="300" endPos="55000" dir="5400000" sy="-100000" algn="bl" rotWithShape="0"/>
          </a:effectLst>
        </p:grpSpPr>
        <p:sp>
          <p:nvSpPr>
            <p:cNvPr id="27" name="文本框 26"/>
            <p:cNvSpPr txBox="1"/>
            <p:nvPr>
              <p:custDataLst>
                <p:tags r:id="rId5"/>
              </p:custDataLst>
            </p:nvPr>
          </p:nvSpPr>
          <p:spPr>
            <a:xfrm>
              <a:off x="1018" y="3754"/>
              <a:ext cx="4571" cy="628"/>
            </a:xfrm>
            <a:prstGeom prst="rect">
              <a:avLst/>
            </a:prstGeom>
            <a:noFill/>
          </p:spPr>
          <p:txBody>
            <a:bodyPr wrap="square" rtlCol="0">
              <a:spAutoFit/>
            </a:bodyPr>
            <a:lstStyle/>
            <a:p>
              <a:pPr algn="ct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2024</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年</a:t>
              </a: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12</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月至</a:t>
              </a: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2025</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年</a:t>
              </a:r>
              <a:r>
                <a:rPr lang="en-US" altLang="zh-CN" sz="2000" dirty="0">
                  <a:solidFill>
                    <a:schemeClr val="accent3">
                      <a:lumMod val="50000"/>
                    </a:schemeClr>
                  </a:solidFill>
                  <a:latin typeface="思源黑体 CN Heavy" panose="020B0A00000000000000" pitchFamily="34" charset="-122"/>
                  <a:ea typeface="思源黑体 CN Heavy" panose="020B0A00000000000000" pitchFamily="34" charset="-122"/>
                </a:rPr>
                <a:t>3</a:t>
              </a:r>
              <a:r>
                <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rPr>
                <a:t>月</a:t>
              </a:r>
              <a:endParaRPr lang="zh-CN" altLang="en-US" sz="2000" dirty="0">
                <a:solidFill>
                  <a:schemeClr val="accent3">
                    <a:lumMod val="50000"/>
                  </a:schemeClr>
                </a:solidFill>
                <a:latin typeface="思源黑体 CN Heavy" panose="020B0A00000000000000" pitchFamily="34" charset="-122"/>
                <a:ea typeface="思源黑体 CN Heavy" panose="020B0A00000000000000" pitchFamily="34" charset="-122"/>
              </a:endParaRPr>
            </a:p>
          </p:txBody>
        </p:sp>
        <p:sp>
          <p:nvSpPr>
            <p:cNvPr id="28" name="圆角矩形 27"/>
            <p:cNvSpPr/>
            <p:nvPr/>
          </p:nvSpPr>
          <p:spPr>
            <a:xfrm>
              <a:off x="916" y="3651"/>
              <a:ext cx="4978" cy="770"/>
            </a:xfrm>
            <a:prstGeom prst="roundRect">
              <a:avLst/>
            </a:prstGeom>
          </p:spPr>
          <p:style>
            <a:lnRef idx="2">
              <a:schemeClr val="accent3"/>
            </a:lnRef>
            <a:fillRef idx="0">
              <a:srgbClr val="FFFFFF"/>
            </a:fillRef>
            <a:effectRef idx="0">
              <a:srgbClr val="FFFFFF"/>
            </a:effectRef>
            <a:fontRef idx="minor">
              <a:schemeClr val="tx1"/>
            </a:fontRef>
          </p:style>
          <p:txBody>
            <a:bodyPr rtlCol="0" anchor="ctr"/>
            <a:p>
              <a:pPr algn="ctr"/>
              <a:endParaRPr lang="zh-CN" altLang="en-US"/>
            </a:p>
          </p:txBody>
        </p:sp>
      </p:grpSp>
      <p:cxnSp>
        <p:nvCxnSpPr>
          <p:cNvPr id="29" name="直接连接符 28"/>
          <p:cNvCxnSpPr/>
          <p:nvPr/>
        </p:nvCxnSpPr>
        <p:spPr>
          <a:xfrm flipH="1">
            <a:off x="2893060" y="1993900"/>
            <a:ext cx="0" cy="532765"/>
          </a:xfrm>
          <a:prstGeom prst="line">
            <a:avLst/>
          </a:prstGeom>
          <a:ln w="28575" cap="flat" cmpd="sng" algn="ctr">
            <a:solidFill>
              <a:schemeClr val="accent3"/>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0" name="直接连接符 29"/>
          <p:cNvCxnSpPr/>
          <p:nvPr/>
        </p:nvCxnSpPr>
        <p:spPr>
          <a:xfrm flipH="1">
            <a:off x="2903855" y="3171190"/>
            <a:ext cx="10795" cy="673735"/>
          </a:xfrm>
          <a:prstGeom prst="line">
            <a:avLst/>
          </a:prstGeom>
          <a:ln w="28575" cap="flat" cmpd="sng" algn="ctr">
            <a:solidFill>
              <a:schemeClr val="accent3"/>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1" name="直接连接符 30"/>
          <p:cNvCxnSpPr/>
          <p:nvPr/>
        </p:nvCxnSpPr>
        <p:spPr>
          <a:xfrm flipH="1">
            <a:off x="2914650" y="4493895"/>
            <a:ext cx="10795" cy="673735"/>
          </a:xfrm>
          <a:prstGeom prst="line">
            <a:avLst/>
          </a:prstGeom>
          <a:ln w="28575" cap="flat" cmpd="sng" algn="ctr">
            <a:solidFill>
              <a:schemeClr val="accent3"/>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2" name="直接连接符 31"/>
          <p:cNvCxnSpPr/>
          <p:nvPr/>
        </p:nvCxnSpPr>
        <p:spPr>
          <a:xfrm flipH="1">
            <a:off x="2926080" y="5758180"/>
            <a:ext cx="0" cy="441325"/>
          </a:xfrm>
          <a:prstGeom prst="line">
            <a:avLst/>
          </a:prstGeom>
          <a:ln w="28575" cap="flat" cmpd="sng" algn="ctr">
            <a:solidFill>
              <a:schemeClr val="accent3"/>
            </a:solidFill>
            <a:prstDash val="dash"/>
            <a:miter lim="800000"/>
          </a:ln>
        </p:spPr>
        <p:style>
          <a:lnRef idx="0">
            <a:schemeClr val="accent1"/>
          </a:lnRef>
          <a:fillRef idx="0">
            <a:srgbClr val="FFFFFF"/>
          </a:fillRef>
          <a:effectRef idx="0">
            <a:srgbClr val="FFFFFF"/>
          </a:effectRef>
          <a:fontRef idx="minor">
            <a:schemeClr val="tx1"/>
          </a:fontRef>
        </p:style>
      </p:cxnSp>
      <p:sp>
        <p:nvSpPr>
          <p:cNvPr id="33" name="文本框 32"/>
          <p:cNvSpPr txBox="1"/>
          <p:nvPr/>
        </p:nvSpPr>
        <p:spPr>
          <a:xfrm>
            <a:off x="5099050" y="2624455"/>
            <a:ext cx="7030720" cy="706755"/>
          </a:xfrm>
          <a:prstGeom prst="rect">
            <a:avLst/>
          </a:prstGeom>
          <a:noFill/>
        </p:spPr>
        <p:txBody>
          <a:bodyPr wrap="square" rtlCol="0">
            <a:spAutoFit/>
          </a:bodyPr>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广泛查阅文献资料，学习理论方法</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进行前期预研工作</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
        <p:nvSpPr>
          <p:cNvPr id="35" name="文本框 34"/>
          <p:cNvSpPr txBox="1"/>
          <p:nvPr/>
        </p:nvSpPr>
        <p:spPr>
          <a:xfrm>
            <a:off x="5099050" y="3844925"/>
            <a:ext cx="7030720" cy="1322070"/>
          </a:xfrm>
          <a:prstGeom prst="rect">
            <a:avLst/>
          </a:prstGeom>
          <a:noFill/>
        </p:spPr>
        <p:txBody>
          <a:bodyPr wrap="square" rtlCol="0">
            <a:spAutoFit/>
          </a:bodyPr>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推导理论公式，编写程序，测试并</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改进</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利用开源软件进行模拟实验，查找自身方法中存在的不足</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整理</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文献资料，搭建静态网站博客</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
        <p:nvSpPr>
          <p:cNvPr id="36" name="文本框 35"/>
          <p:cNvSpPr txBox="1"/>
          <p:nvPr/>
        </p:nvSpPr>
        <p:spPr>
          <a:xfrm>
            <a:off x="5099050" y="5167630"/>
            <a:ext cx="7030720" cy="1014730"/>
          </a:xfrm>
          <a:prstGeom prst="rect">
            <a:avLst/>
          </a:prstGeom>
          <a:noFill/>
        </p:spPr>
        <p:txBody>
          <a:bodyPr wrap="square" rtlCol="0">
            <a:spAutoFit/>
          </a:bodyPr>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撰写一篇学术论文进行发表</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对程序进行优化改进、封装</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准备项目验收</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此前取得的主要成果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16" name="文本框 15"/>
          <p:cNvSpPr txBox="1"/>
          <p:nvPr/>
        </p:nvSpPr>
        <p:spPr>
          <a:xfrm>
            <a:off x="441326" y="1275450"/>
            <a:ext cx="5380354"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项目前期</a:t>
            </a:r>
            <a:r>
              <a:rPr lang="zh-CN" altLang="en-US" sz="2800" dirty="0">
                <a:solidFill>
                  <a:schemeClr val="tx2">
                    <a:lumMod val="75000"/>
                  </a:schemeClr>
                </a:solidFill>
                <a:latin typeface="OPPO Sans" panose="00020600040101010101" pitchFamily="18" charset="-122"/>
                <a:ea typeface="OPPO Sans" panose="00020600040101010101" pitchFamily="18" charset="-122"/>
              </a:rPr>
              <a:t>成果</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sp>
        <p:nvSpPr>
          <p:cNvPr id="24" name="文本框 23"/>
          <p:cNvSpPr txBox="1"/>
          <p:nvPr>
            <p:custDataLst>
              <p:tags r:id="rId3"/>
            </p:custDataLst>
          </p:nvPr>
        </p:nvSpPr>
        <p:spPr>
          <a:xfrm>
            <a:off x="646430" y="2014220"/>
            <a:ext cx="2154555" cy="460375"/>
          </a:xfrm>
          <a:prstGeom prst="rect">
            <a:avLst/>
          </a:prstGeom>
          <a:solidFill>
            <a:srgbClr val="002060"/>
          </a:solidFill>
        </p:spPr>
        <p:txBody>
          <a:bodyPr wrap="square" rtlCol="0">
            <a:spAutoFit/>
          </a:bodyPr>
          <a:p>
            <a:pPr algn="ctr"/>
            <a:r>
              <a:rPr lang="en-US" sz="2400" dirty="0">
                <a:solidFill>
                  <a:schemeClr val="bg1"/>
                </a:solidFill>
                <a:latin typeface="思源黑体 CN Medium" panose="020B0600000000000000" charset="-122"/>
                <a:ea typeface="思源黑体 CN Medium" panose="020B0600000000000000" charset="-122"/>
              </a:rPr>
              <a:t>2023</a:t>
            </a:r>
            <a:r>
              <a:rPr lang="zh-CN" altLang="en-US" sz="2400" dirty="0">
                <a:solidFill>
                  <a:schemeClr val="bg1"/>
                </a:solidFill>
                <a:latin typeface="思源黑体 CN Medium" panose="020B0600000000000000" charset="-122"/>
                <a:ea typeface="思源黑体 CN Medium" panose="020B0600000000000000" charset="-122"/>
              </a:rPr>
              <a:t>年</a:t>
            </a:r>
            <a:endParaRPr lang="zh-CN" altLang="en-US" sz="2400" dirty="0">
              <a:solidFill>
                <a:schemeClr val="bg1"/>
              </a:solidFill>
              <a:latin typeface="思源黑体 CN Medium" panose="020B0600000000000000" charset="-122"/>
              <a:ea typeface="思源黑体 CN Medium" panose="020B0600000000000000" charset="-122"/>
            </a:endParaRPr>
          </a:p>
        </p:txBody>
      </p:sp>
      <p:sp>
        <p:nvSpPr>
          <p:cNvPr id="25" name="文本框 24"/>
          <p:cNvSpPr txBox="1"/>
          <p:nvPr>
            <p:custDataLst>
              <p:tags r:id="rId4"/>
            </p:custDataLst>
          </p:nvPr>
        </p:nvSpPr>
        <p:spPr>
          <a:xfrm>
            <a:off x="646430" y="4020185"/>
            <a:ext cx="2154555" cy="460375"/>
          </a:xfrm>
          <a:prstGeom prst="rect">
            <a:avLst/>
          </a:prstGeom>
          <a:solidFill>
            <a:srgbClr val="002060"/>
          </a:solidFill>
        </p:spPr>
        <p:txBody>
          <a:bodyPr wrap="square" rtlCol="0">
            <a:spAutoFit/>
          </a:bodyPr>
          <a:p>
            <a:pPr algn="ctr"/>
            <a:r>
              <a:rPr lang="en-US" sz="2400" dirty="0">
                <a:solidFill>
                  <a:schemeClr val="bg1"/>
                </a:solidFill>
                <a:latin typeface="思源黑体 CN Medium" panose="020B0600000000000000" charset="-122"/>
                <a:ea typeface="思源黑体 CN Medium" panose="020B0600000000000000" charset="-122"/>
              </a:rPr>
              <a:t>2024</a:t>
            </a:r>
            <a:r>
              <a:rPr lang="zh-CN" altLang="en-US" sz="2400" dirty="0">
                <a:solidFill>
                  <a:schemeClr val="bg1"/>
                </a:solidFill>
                <a:latin typeface="思源黑体 CN Medium" panose="020B0600000000000000" charset="-122"/>
                <a:ea typeface="思源黑体 CN Medium" panose="020B0600000000000000" charset="-122"/>
              </a:rPr>
              <a:t>年</a:t>
            </a:r>
            <a:endParaRPr lang="zh-CN" altLang="en-US" sz="2400" dirty="0">
              <a:solidFill>
                <a:schemeClr val="bg1"/>
              </a:solidFill>
              <a:latin typeface="思源黑体 CN Medium" panose="020B0600000000000000" charset="-122"/>
              <a:ea typeface="思源黑体 CN Medium" panose="020B0600000000000000" charset="-122"/>
            </a:endParaRPr>
          </a:p>
        </p:txBody>
      </p:sp>
      <p:sp>
        <p:nvSpPr>
          <p:cNvPr id="26" name="文本框 25"/>
          <p:cNvSpPr txBox="1"/>
          <p:nvPr>
            <p:custDataLst>
              <p:tags r:id="rId5"/>
            </p:custDataLst>
          </p:nvPr>
        </p:nvSpPr>
        <p:spPr>
          <a:xfrm>
            <a:off x="3049905" y="2037080"/>
            <a:ext cx="6410325" cy="460375"/>
          </a:xfrm>
          <a:prstGeom prst="rect">
            <a:avLst/>
          </a:prstGeom>
          <a:noFill/>
          <a:effectLst/>
        </p:spPr>
        <p:txBody>
          <a:bodyPr wrap="square" rtlCol="0">
            <a:spAutoFit/>
          </a:bodyPr>
          <a:p>
            <a:pPr algn="l"/>
            <a:r>
              <a:rPr lang="zh-CN" altLang="en-US" sz="2400" dirty="0">
                <a:solidFill>
                  <a:srgbClr val="C00000"/>
                </a:solidFill>
                <a:latin typeface="OPPO Sans" panose="00020600040101010101" pitchFamily="18" charset="-122"/>
                <a:ea typeface="OPPO Sans" panose="00020600040101010101" pitchFamily="18" charset="-122"/>
                <a:cs typeface="OPPO Sans" panose="00020600040101010101" pitchFamily="18" charset="-122"/>
              </a:rPr>
              <a:t>基于格点型有限体积法的三维重力异常正演</a:t>
            </a:r>
            <a:endParaRPr lang="zh-CN" altLang="en-US" sz="2400" dirty="0">
              <a:solidFill>
                <a:srgbClr val="C00000"/>
              </a:solidFill>
              <a:latin typeface="OPPO Sans" panose="00020600040101010101" pitchFamily="18" charset="-122"/>
              <a:ea typeface="OPPO Sans" panose="00020600040101010101" pitchFamily="18" charset="-122"/>
              <a:cs typeface="OPPO Sans" panose="00020600040101010101" pitchFamily="18" charset="-122"/>
            </a:endParaRPr>
          </a:p>
        </p:txBody>
      </p:sp>
      <p:sp>
        <p:nvSpPr>
          <p:cNvPr id="34" name="文本框 33"/>
          <p:cNvSpPr txBox="1"/>
          <p:nvPr>
            <p:custDataLst>
              <p:tags r:id="rId6"/>
            </p:custDataLst>
          </p:nvPr>
        </p:nvSpPr>
        <p:spPr>
          <a:xfrm>
            <a:off x="3049905" y="4020185"/>
            <a:ext cx="6410325" cy="460375"/>
          </a:xfrm>
          <a:prstGeom prst="rect">
            <a:avLst/>
          </a:prstGeom>
          <a:noFill/>
          <a:effectLst/>
        </p:spPr>
        <p:txBody>
          <a:bodyPr wrap="square" rtlCol="0">
            <a:spAutoFit/>
          </a:bodyPr>
          <a:p>
            <a:pPr algn="l"/>
            <a:r>
              <a:rPr lang="zh-CN" altLang="en-US" sz="2400" dirty="0">
                <a:solidFill>
                  <a:srgbClr val="C00000"/>
                </a:solidFill>
                <a:latin typeface="OPPO Sans" panose="00020600040101010101" pitchFamily="18" charset="-122"/>
                <a:ea typeface="OPPO Sans" panose="00020600040101010101" pitchFamily="18" charset="-122"/>
                <a:cs typeface="OPPO Sans" panose="00020600040101010101" pitchFamily="18" charset="-122"/>
              </a:rPr>
              <a:t>基于非结构化网格的三维重力异常正演</a:t>
            </a:r>
            <a:endParaRPr lang="zh-CN" altLang="en-US" sz="2400" dirty="0">
              <a:solidFill>
                <a:srgbClr val="C00000"/>
              </a:solidFill>
              <a:latin typeface="OPPO Sans" panose="00020600040101010101" pitchFamily="18" charset="-122"/>
              <a:ea typeface="OPPO Sans" panose="00020600040101010101" pitchFamily="18" charset="-122"/>
              <a:cs typeface="OPPO Sans" panose="00020600040101010101" pitchFamily="18" charset="-122"/>
            </a:endParaRPr>
          </a:p>
        </p:txBody>
      </p:sp>
      <p:sp>
        <p:nvSpPr>
          <p:cNvPr id="38" name="文本框 37"/>
          <p:cNvSpPr txBox="1"/>
          <p:nvPr>
            <p:custDataLst>
              <p:tags r:id="rId7"/>
            </p:custDataLst>
          </p:nvPr>
        </p:nvSpPr>
        <p:spPr>
          <a:xfrm>
            <a:off x="3049905" y="2624455"/>
            <a:ext cx="7030720" cy="1322070"/>
          </a:xfrm>
          <a:prstGeom prst="rect">
            <a:avLst/>
          </a:prstGeom>
          <a:noFill/>
        </p:spPr>
        <p:txBody>
          <a:bodyPr wrap="square" rtlCol="0">
            <a:spAutoFit/>
          </a:bodyPr>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完成了基于有限差分法的三维重力异常</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正演</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完成了三维重力异常正演解析</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解</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完成了基于格点型有限体积法的三维重力异常</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正演</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完成了基于预处理</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GMRES</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法对有限差分法的改进</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处理</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
        <p:nvSpPr>
          <p:cNvPr id="39" name="文本框 38"/>
          <p:cNvSpPr txBox="1"/>
          <p:nvPr>
            <p:custDataLst>
              <p:tags r:id="rId8"/>
            </p:custDataLst>
          </p:nvPr>
        </p:nvSpPr>
        <p:spPr>
          <a:xfrm>
            <a:off x="3049905" y="4588510"/>
            <a:ext cx="7030720" cy="1322070"/>
          </a:xfrm>
          <a:prstGeom prst="rect">
            <a:avLst/>
          </a:prstGeom>
          <a:noFill/>
        </p:spPr>
        <p:txBody>
          <a:bodyPr wrap="square" rtlCol="0">
            <a:spAutoFit/>
          </a:bodyPr>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完成了基于</a:t>
            </a:r>
            <a:r>
              <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hexo</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的静态网站博客</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搭建</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完成了基于谱方法的三维重力异常</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正演</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完成了基于高阶高斯求积方法的三维重力异常</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正演</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完成了基于Bowyer-Waston算法的</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二维非结构化网格</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生成</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此前取得的主要成果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16" name="文本框 15"/>
          <p:cNvSpPr txBox="1"/>
          <p:nvPr/>
        </p:nvSpPr>
        <p:spPr>
          <a:xfrm>
            <a:off x="441325" y="1275715"/>
            <a:ext cx="7289800"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长方体重力异常解析解</a:t>
            </a:r>
            <a:r>
              <a:rPr lang="zh-CN" altLang="en-US" sz="2800" dirty="0">
                <a:solidFill>
                  <a:schemeClr val="tx2">
                    <a:lumMod val="75000"/>
                  </a:schemeClr>
                </a:solidFill>
                <a:latin typeface="OPPO Sans" panose="00020600040101010101" pitchFamily="18" charset="-122"/>
                <a:ea typeface="OPPO Sans" panose="00020600040101010101" pitchFamily="18" charset="-122"/>
              </a:rPr>
              <a:t>计算</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graphicFrame>
        <p:nvGraphicFramePr>
          <p:cNvPr id="3" name="对象 -2147482302"/>
          <p:cNvGraphicFramePr>
            <a:graphicFrameLocks noChangeAspect="1"/>
          </p:cNvGraphicFramePr>
          <p:nvPr/>
        </p:nvGraphicFramePr>
        <p:xfrm>
          <a:off x="776605" y="2014220"/>
          <a:ext cx="9805035" cy="638175"/>
        </p:xfrm>
        <a:graphic>
          <a:graphicData uri="http://schemas.openxmlformats.org/presentationml/2006/ole">
            <mc:AlternateContent xmlns:mc="http://schemas.openxmlformats.org/markup-compatibility/2006">
              <mc:Choice xmlns:v="urn:schemas-microsoft-com:vml" Requires="v">
                <p:oleObj spid="_x0000_s9" name="" r:id="rId3" imgW="6228715" imgH="405130" progId="Equation.AxMath">
                  <p:embed/>
                </p:oleObj>
              </mc:Choice>
              <mc:Fallback>
                <p:oleObj name="" r:id="rId3" imgW="6228715" imgH="405130" progId="Equation.AxMath">
                  <p:embed/>
                  <p:pic>
                    <p:nvPicPr>
                      <p:cNvPr id="0" name="图片 38"/>
                      <p:cNvPicPr/>
                      <p:nvPr/>
                    </p:nvPicPr>
                    <p:blipFill>
                      <a:blip r:embed="rId4"/>
                      <a:stretch>
                        <a:fillRect/>
                      </a:stretch>
                    </p:blipFill>
                    <p:spPr>
                      <a:xfrm>
                        <a:off x="776605" y="2014220"/>
                        <a:ext cx="9805035" cy="638175"/>
                      </a:xfrm>
                      <a:prstGeom prst="rect">
                        <a:avLst/>
                      </a:prstGeom>
                      <a:noFill/>
                      <a:ln w="38100">
                        <a:noFill/>
                        <a:miter/>
                      </a:ln>
                    </p:spPr>
                  </p:pic>
                </p:oleObj>
              </mc:Fallback>
            </mc:AlternateContent>
          </a:graphicData>
        </a:graphic>
      </p:graphicFrame>
      <p:graphicFrame>
        <p:nvGraphicFramePr>
          <p:cNvPr id="11" name="Object 79"/>
          <p:cNvGraphicFramePr>
            <a:graphicFrameLocks noChangeAspect="1"/>
          </p:cNvGraphicFramePr>
          <p:nvPr/>
        </p:nvGraphicFramePr>
        <p:xfrm>
          <a:off x="776923" y="2707640"/>
          <a:ext cx="9805670" cy="520700"/>
        </p:xfrm>
        <a:graphic>
          <a:graphicData uri="http://schemas.openxmlformats.org/presentationml/2006/ole">
            <mc:AlternateContent xmlns:mc="http://schemas.openxmlformats.org/markup-compatibility/2006">
              <mc:Choice xmlns:v="urn:schemas-microsoft-com:vml" Requires="v">
                <p:oleObj spid="_x0000_s40" name="" r:id="rId5" imgW="6231890" imgH="405130" progId="Equation.AxMath">
                  <p:embed/>
                </p:oleObj>
              </mc:Choice>
              <mc:Fallback>
                <p:oleObj name="" r:id="rId5" imgW="6231890" imgH="405130" progId="Equation.AxMath">
                  <p:embed/>
                  <p:pic>
                    <p:nvPicPr>
                      <p:cNvPr id="0" name="图片 39"/>
                      <p:cNvPicPr/>
                      <p:nvPr/>
                    </p:nvPicPr>
                    <p:blipFill>
                      <a:blip r:embed="rId6"/>
                      <a:stretch>
                        <a:fillRect/>
                      </a:stretch>
                    </p:blipFill>
                    <p:spPr>
                      <a:xfrm>
                        <a:off x="776923" y="2707640"/>
                        <a:ext cx="9805670" cy="520700"/>
                      </a:xfrm>
                      <a:prstGeom prst="rect">
                        <a:avLst/>
                      </a:prstGeom>
                      <a:noFill/>
                      <a:ln w="38100">
                        <a:noFill/>
                        <a:miter/>
                      </a:ln>
                    </p:spPr>
                  </p:pic>
                </p:oleObj>
              </mc:Fallback>
            </mc:AlternateContent>
          </a:graphicData>
        </a:graphic>
      </p:graphicFrame>
      <p:graphicFrame>
        <p:nvGraphicFramePr>
          <p:cNvPr id="12" name="Object 83"/>
          <p:cNvGraphicFramePr>
            <a:graphicFrameLocks noChangeAspect="1"/>
          </p:cNvGraphicFramePr>
          <p:nvPr/>
        </p:nvGraphicFramePr>
        <p:xfrm>
          <a:off x="776605" y="3369310"/>
          <a:ext cx="9804400" cy="649605"/>
        </p:xfrm>
        <a:graphic>
          <a:graphicData uri="http://schemas.openxmlformats.org/presentationml/2006/ole">
            <mc:AlternateContent xmlns:mc="http://schemas.openxmlformats.org/markup-compatibility/2006">
              <mc:Choice xmlns:v="urn:schemas-microsoft-com:vml" Requires="v">
                <p:oleObj spid="_x0000_s41" name="" r:id="rId7" imgW="6243320" imgH="405130" progId="Equation.AxMath">
                  <p:embed/>
                </p:oleObj>
              </mc:Choice>
              <mc:Fallback>
                <p:oleObj name="" r:id="rId7" imgW="6243320" imgH="405130" progId="Equation.AxMath">
                  <p:embed/>
                  <p:pic>
                    <p:nvPicPr>
                      <p:cNvPr id="0" name="图片 40"/>
                      <p:cNvPicPr/>
                      <p:nvPr/>
                    </p:nvPicPr>
                    <p:blipFill>
                      <a:blip r:embed="rId8"/>
                      <a:stretch>
                        <a:fillRect/>
                      </a:stretch>
                    </p:blipFill>
                    <p:spPr>
                      <a:xfrm>
                        <a:off x="776605" y="3369310"/>
                        <a:ext cx="9804400" cy="649605"/>
                      </a:xfrm>
                      <a:prstGeom prst="rect">
                        <a:avLst/>
                      </a:prstGeom>
                      <a:noFill/>
                      <a:ln w="38100">
                        <a:noFill/>
                        <a:miter/>
                      </a:ln>
                    </p:spPr>
                  </p:pic>
                </p:oleObj>
              </mc:Fallback>
            </mc:AlternateContent>
          </a:graphicData>
        </a:graphic>
      </p:graphicFrame>
      <p:sp>
        <p:nvSpPr>
          <p:cNvPr id="13" name="文本框 12"/>
          <p:cNvSpPr txBox="1"/>
          <p:nvPr>
            <p:custDataLst>
              <p:tags r:id="rId9"/>
            </p:custDataLst>
          </p:nvPr>
        </p:nvSpPr>
        <p:spPr>
          <a:xfrm>
            <a:off x="776605" y="5886450"/>
            <a:ext cx="10119360" cy="706755"/>
          </a:xfrm>
          <a:prstGeom prst="rect">
            <a:avLst/>
          </a:prstGeom>
          <a:noFill/>
        </p:spPr>
        <p:txBody>
          <a:bodyPr wrap="square" rtlCol="0">
            <a:spAutoFit/>
          </a:bodyPr>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在项目初期，我们利用数学知识独立推导了长方体重力异常和重力梯度异常解析解表达式，并编写了计算程序</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graphicFrame>
        <p:nvGraphicFramePr>
          <p:cNvPr id="-2147482540" name="Object 84"/>
          <p:cNvGraphicFramePr>
            <a:graphicFrameLocks noChangeAspect="1"/>
          </p:cNvGraphicFramePr>
          <p:nvPr/>
        </p:nvGraphicFramePr>
        <p:xfrm>
          <a:off x="776605" y="4018915"/>
          <a:ext cx="4467225" cy="552450"/>
        </p:xfrm>
        <a:graphic>
          <a:graphicData uri="http://schemas.openxmlformats.org/presentationml/2006/ole">
            <mc:AlternateContent xmlns:mc="http://schemas.openxmlformats.org/markup-compatibility/2006">
              <mc:Choice xmlns:v="urn:schemas-microsoft-com:vml" Requires="v">
                <p:oleObj spid="_x0000_s3076" name="" r:id="rId10" imgW="3274695" imgH="405130" progId="Equation.AxMath">
                  <p:embed/>
                </p:oleObj>
              </mc:Choice>
              <mc:Fallback>
                <p:oleObj name="" r:id="rId10" imgW="3274695" imgH="405130" progId="Equation.AxMath">
                  <p:embed/>
                  <p:pic>
                    <p:nvPicPr>
                      <p:cNvPr id="0" name="图片 3075"/>
                      <p:cNvPicPr/>
                      <p:nvPr/>
                    </p:nvPicPr>
                    <p:blipFill>
                      <a:blip r:embed="rId11"/>
                      <a:stretch>
                        <a:fillRect/>
                      </a:stretch>
                    </p:blipFill>
                    <p:spPr>
                      <a:xfrm>
                        <a:off x="776605" y="4018915"/>
                        <a:ext cx="4467225" cy="552450"/>
                      </a:xfrm>
                      <a:prstGeom prst="rect">
                        <a:avLst/>
                      </a:prstGeom>
                      <a:noFill/>
                      <a:ln w="38100">
                        <a:noFill/>
                        <a:miter/>
                      </a:ln>
                    </p:spPr>
                  </p:pic>
                </p:oleObj>
              </mc:Fallback>
            </mc:AlternateContent>
          </a:graphicData>
        </a:graphic>
      </p:graphicFrame>
      <p:graphicFrame>
        <p:nvGraphicFramePr>
          <p:cNvPr id="-2147482538" name="Object 86"/>
          <p:cNvGraphicFramePr>
            <a:graphicFrameLocks noChangeAspect="1"/>
          </p:cNvGraphicFramePr>
          <p:nvPr/>
        </p:nvGraphicFramePr>
        <p:xfrm>
          <a:off x="5847080" y="4018915"/>
          <a:ext cx="4479925" cy="553085"/>
        </p:xfrm>
        <a:graphic>
          <a:graphicData uri="http://schemas.openxmlformats.org/presentationml/2006/ole">
            <mc:AlternateContent xmlns:mc="http://schemas.openxmlformats.org/markup-compatibility/2006">
              <mc:Choice xmlns:v="urn:schemas-microsoft-com:vml" Requires="v">
                <p:oleObj spid="_x0000_s14" name="" r:id="rId12" imgW="3281680" imgH="405130" progId="Equation.AxMath">
                  <p:embed/>
                </p:oleObj>
              </mc:Choice>
              <mc:Fallback>
                <p:oleObj name="" r:id="rId12" imgW="3281680" imgH="405130" progId="Equation.AxMath">
                  <p:embed/>
                  <p:pic>
                    <p:nvPicPr>
                      <p:cNvPr id="0" name="图片 13"/>
                      <p:cNvPicPr/>
                      <p:nvPr/>
                    </p:nvPicPr>
                    <p:blipFill>
                      <a:blip r:embed="rId13"/>
                      <a:stretch>
                        <a:fillRect/>
                      </a:stretch>
                    </p:blipFill>
                    <p:spPr>
                      <a:xfrm>
                        <a:off x="5847080" y="4018915"/>
                        <a:ext cx="4479925" cy="553085"/>
                      </a:xfrm>
                      <a:prstGeom prst="rect">
                        <a:avLst/>
                      </a:prstGeom>
                      <a:noFill/>
                      <a:ln w="38100">
                        <a:noFill/>
                        <a:miter/>
                      </a:ln>
                    </p:spPr>
                  </p:pic>
                </p:oleObj>
              </mc:Fallback>
            </mc:AlternateContent>
          </a:graphicData>
        </a:graphic>
      </p:graphicFrame>
      <p:graphicFrame>
        <p:nvGraphicFramePr>
          <p:cNvPr id="-2147482537" name="Object 87"/>
          <p:cNvGraphicFramePr>
            <a:graphicFrameLocks noChangeAspect="1"/>
          </p:cNvGraphicFramePr>
          <p:nvPr/>
        </p:nvGraphicFramePr>
        <p:xfrm>
          <a:off x="777240" y="4675505"/>
          <a:ext cx="4467225" cy="553720"/>
        </p:xfrm>
        <a:graphic>
          <a:graphicData uri="http://schemas.openxmlformats.org/presentationml/2006/ole">
            <mc:AlternateContent xmlns:mc="http://schemas.openxmlformats.org/markup-compatibility/2006">
              <mc:Choice xmlns:v="urn:schemas-microsoft-com:vml" Requires="v">
                <p:oleObj spid="_x0000_s15" name="" r:id="rId14" imgW="3270250" imgH="405130" progId="Equation.AxMath">
                  <p:embed/>
                </p:oleObj>
              </mc:Choice>
              <mc:Fallback>
                <p:oleObj name="" r:id="rId14" imgW="3270250" imgH="405130" progId="Equation.AxMath">
                  <p:embed/>
                  <p:pic>
                    <p:nvPicPr>
                      <p:cNvPr id="0" name="图片 14"/>
                      <p:cNvPicPr/>
                      <p:nvPr/>
                    </p:nvPicPr>
                    <p:blipFill>
                      <a:blip r:embed="rId15"/>
                      <a:stretch>
                        <a:fillRect/>
                      </a:stretch>
                    </p:blipFill>
                    <p:spPr>
                      <a:xfrm>
                        <a:off x="777240" y="4675505"/>
                        <a:ext cx="4467225" cy="553720"/>
                      </a:xfrm>
                      <a:prstGeom prst="rect">
                        <a:avLst/>
                      </a:prstGeom>
                      <a:noFill/>
                      <a:ln w="38100">
                        <a:noFill/>
                        <a:miter/>
                      </a:ln>
                    </p:spPr>
                  </p:pic>
                </p:oleObj>
              </mc:Fallback>
            </mc:AlternateContent>
          </a:graphicData>
        </a:graphic>
      </p:graphicFrame>
      <p:graphicFrame>
        <p:nvGraphicFramePr>
          <p:cNvPr id="-2147482536" name="Object 88"/>
          <p:cNvGraphicFramePr>
            <a:graphicFrameLocks noChangeAspect="1"/>
          </p:cNvGraphicFramePr>
          <p:nvPr/>
        </p:nvGraphicFramePr>
        <p:xfrm>
          <a:off x="5847080" y="4685030"/>
          <a:ext cx="4149725" cy="414020"/>
        </p:xfrm>
        <a:graphic>
          <a:graphicData uri="http://schemas.openxmlformats.org/presentationml/2006/ole">
            <mc:AlternateContent xmlns:mc="http://schemas.openxmlformats.org/markup-compatibility/2006">
              <mc:Choice xmlns:v="urn:schemas-microsoft-com:vml" Requires="v">
                <p:oleObj spid="_x0000_s17" name="" r:id="rId16" imgW="2483485" imgH="247650" progId="Equation.AxMath">
                  <p:embed/>
                </p:oleObj>
              </mc:Choice>
              <mc:Fallback>
                <p:oleObj name="" r:id="rId16" imgW="2483485" imgH="247650" progId="Equation.AxMath">
                  <p:embed/>
                  <p:pic>
                    <p:nvPicPr>
                      <p:cNvPr id="0" name="图片 16"/>
                      <p:cNvPicPr/>
                      <p:nvPr/>
                    </p:nvPicPr>
                    <p:blipFill>
                      <a:blip r:embed="rId17"/>
                      <a:stretch>
                        <a:fillRect/>
                      </a:stretch>
                    </p:blipFill>
                    <p:spPr>
                      <a:xfrm>
                        <a:off x="5847080" y="4685030"/>
                        <a:ext cx="4149725" cy="414020"/>
                      </a:xfrm>
                      <a:prstGeom prst="rect">
                        <a:avLst/>
                      </a:prstGeom>
                      <a:noFill/>
                      <a:ln w="38100">
                        <a:noFill/>
                        <a:miter/>
                      </a:ln>
                    </p:spPr>
                  </p:pic>
                </p:oleObj>
              </mc:Fallback>
            </mc:AlternateContent>
          </a:graphicData>
        </a:graphic>
      </p:graphicFrame>
      <p:graphicFrame>
        <p:nvGraphicFramePr>
          <p:cNvPr id="-2147482530" name="Object 94"/>
          <p:cNvGraphicFramePr>
            <a:graphicFrameLocks noChangeAspect="1"/>
          </p:cNvGraphicFramePr>
          <p:nvPr/>
        </p:nvGraphicFramePr>
        <p:xfrm>
          <a:off x="776605" y="5333365"/>
          <a:ext cx="4230370" cy="421640"/>
        </p:xfrm>
        <a:graphic>
          <a:graphicData uri="http://schemas.openxmlformats.org/presentationml/2006/ole">
            <mc:AlternateContent xmlns:mc="http://schemas.openxmlformats.org/markup-compatibility/2006">
              <mc:Choice xmlns:v="urn:schemas-microsoft-com:vml" Requires="v">
                <p:oleObj spid="_x0000_s18" name="" r:id="rId18" imgW="2486660" imgH="247650" progId="Equation.AxMath">
                  <p:embed/>
                </p:oleObj>
              </mc:Choice>
              <mc:Fallback>
                <p:oleObj name="" r:id="rId18" imgW="2486660" imgH="247650" progId="Equation.AxMath">
                  <p:embed/>
                  <p:pic>
                    <p:nvPicPr>
                      <p:cNvPr id="0" name="图片 17"/>
                      <p:cNvPicPr/>
                      <p:nvPr/>
                    </p:nvPicPr>
                    <p:blipFill>
                      <a:blip r:embed="rId19"/>
                      <a:stretch>
                        <a:fillRect/>
                      </a:stretch>
                    </p:blipFill>
                    <p:spPr>
                      <a:xfrm>
                        <a:off x="776605" y="5333365"/>
                        <a:ext cx="4230370" cy="421640"/>
                      </a:xfrm>
                      <a:prstGeom prst="rect">
                        <a:avLst/>
                      </a:prstGeom>
                      <a:noFill/>
                      <a:ln w="38100">
                        <a:noFill/>
                        <a:miter/>
                      </a:ln>
                    </p:spPr>
                  </p:pic>
                </p:oleObj>
              </mc:Fallback>
            </mc:AlternateContent>
          </a:graphicData>
        </a:graphic>
      </p:graphicFrame>
      <p:graphicFrame>
        <p:nvGraphicFramePr>
          <p:cNvPr id="-2147482301" name="对象 -2147482302"/>
          <p:cNvGraphicFramePr>
            <a:graphicFrameLocks noChangeAspect="1"/>
          </p:cNvGraphicFramePr>
          <p:nvPr/>
        </p:nvGraphicFramePr>
        <p:xfrm>
          <a:off x="5847080" y="5333365"/>
          <a:ext cx="3449320" cy="344170"/>
        </p:xfrm>
        <a:graphic>
          <a:graphicData uri="http://schemas.openxmlformats.org/presentationml/2006/ole">
            <mc:AlternateContent xmlns:mc="http://schemas.openxmlformats.org/markup-compatibility/2006">
              <mc:Choice xmlns:v="urn:schemas-microsoft-com:vml" Requires="v">
                <p:oleObj spid="_x0000_s19" name="" r:id="rId20" imgW="2482215" imgH="247650" progId="Equation.AxMath">
                  <p:embed/>
                </p:oleObj>
              </mc:Choice>
              <mc:Fallback>
                <p:oleObj name="" r:id="rId20" imgW="2482215" imgH="247650" progId="Equation.AxMath">
                  <p:embed/>
                  <p:pic>
                    <p:nvPicPr>
                      <p:cNvPr id="0" name="图片 18"/>
                      <p:cNvPicPr/>
                      <p:nvPr/>
                    </p:nvPicPr>
                    <p:blipFill>
                      <a:blip r:embed="rId21"/>
                      <a:stretch>
                        <a:fillRect/>
                      </a:stretch>
                    </p:blipFill>
                    <p:spPr>
                      <a:xfrm>
                        <a:off x="5847080" y="5333365"/>
                        <a:ext cx="3449320" cy="34417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7482464" name="图片 -2147482465" descr="68239459"/>
          <p:cNvPicPr>
            <a:picLocks noChangeAspect="1"/>
          </p:cNvPicPr>
          <p:nvPr/>
        </p:nvPicPr>
        <p:blipFill>
          <a:blip r:embed="rId1"/>
          <a:stretch>
            <a:fillRect/>
          </a:stretch>
        </p:blipFill>
        <p:spPr>
          <a:xfrm>
            <a:off x="3933825" y="1683385"/>
            <a:ext cx="4940300" cy="4326890"/>
          </a:xfrm>
          <a:prstGeom prst="rect">
            <a:avLst/>
          </a:prstGeom>
          <a:noFill/>
          <a:ln w="9525">
            <a:noFill/>
          </a:ln>
        </p:spPr>
      </p:pic>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此前取得的主要成果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16" name="文本框 15"/>
          <p:cNvSpPr txBox="1"/>
          <p:nvPr/>
        </p:nvSpPr>
        <p:spPr>
          <a:xfrm>
            <a:off x="441325" y="1275715"/>
            <a:ext cx="7289800"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长方体重力异常解析解</a:t>
            </a:r>
            <a:r>
              <a:rPr lang="zh-CN" altLang="en-US" sz="2800" dirty="0">
                <a:solidFill>
                  <a:schemeClr val="tx2">
                    <a:lumMod val="75000"/>
                  </a:schemeClr>
                </a:solidFill>
                <a:latin typeface="OPPO Sans" panose="00020600040101010101" pitchFamily="18" charset="-122"/>
                <a:ea typeface="OPPO Sans" panose="00020600040101010101" pitchFamily="18" charset="-122"/>
              </a:rPr>
              <a:t>计算</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pic>
        <p:nvPicPr>
          <p:cNvPr id="2" name="图片 -2147482526" descr="Cuboid_model"/>
          <p:cNvPicPr>
            <a:picLocks noChangeAspect="1"/>
          </p:cNvPicPr>
          <p:nvPr/>
        </p:nvPicPr>
        <p:blipFill>
          <a:blip r:embed="rId4"/>
          <a:stretch>
            <a:fillRect/>
          </a:stretch>
        </p:blipFill>
        <p:spPr>
          <a:xfrm>
            <a:off x="646430" y="1868805"/>
            <a:ext cx="2240280" cy="3480435"/>
          </a:xfrm>
          <a:prstGeom prst="rect">
            <a:avLst/>
          </a:prstGeom>
          <a:noFill/>
          <a:ln w="9525">
            <a:noFill/>
          </a:ln>
        </p:spPr>
      </p:pic>
      <p:pic>
        <p:nvPicPr>
          <p:cNvPr id="3" name="图片 2" descr="code1"/>
          <p:cNvPicPr>
            <a:picLocks noChangeAspect="1"/>
          </p:cNvPicPr>
          <p:nvPr/>
        </p:nvPicPr>
        <p:blipFill>
          <a:blip r:embed="rId5"/>
          <a:stretch>
            <a:fillRect/>
          </a:stretch>
        </p:blipFill>
        <p:spPr>
          <a:xfrm>
            <a:off x="9485630" y="1683385"/>
            <a:ext cx="2089150" cy="4914265"/>
          </a:xfrm>
          <a:prstGeom prst="rect">
            <a:avLst/>
          </a:prstGeom>
        </p:spPr>
      </p:pic>
      <p:sp>
        <p:nvSpPr>
          <p:cNvPr id="14" name="文本框 13"/>
          <p:cNvSpPr txBox="1"/>
          <p:nvPr/>
        </p:nvSpPr>
        <p:spPr>
          <a:xfrm>
            <a:off x="2219960" y="5008245"/>
            <a:ext cx="4389120" cy="410845"/>
          </a:xfrm>
          <a:prstGeom prst="rect">
            <a:avLst/>
          </a:prstGeom>
        </p:spPr>
        <p:txBody>
          <a:bodyPr wrap="square">
            <a:spAutoFit/>
          </a:bodyPr>
          <a:p>
            <a:pPr indent="0" algn="just" defTabSz="266700">
              <a:lnSpc>
                <a:spcPct val="130000"/>
              </a:lnSpc>
              <a:spcAft>
                <a:spcPct val="0"/>
              </a:spcAft>
            </a:pPr>
            <a:r>
              <a:rPr lang="en-US" altLang="zh-CN" sz="1600" b="0">
                <a:solidFill>
                  <a:srgbClr val="90A4AE"/>
                </a:solidFill>
                <a:latin typeface="Consolas" panose="020B0609020204030204"/>
                <a:ea typeface="Consolas" panose="020B0609020204030204"/>
              </a:rPr>
              <a:t>model </a:t>
            </a:r>
            <a:r>
              <a:rPr lang="en-US" altLang="zh-CN" sz="1600" b="0">
                <a:solidFill>
                  <a:srgbClr val="39ADB5"/>
                </a:solidFill>
                <a:latin typeface="Consolas" panose="020B0609020204030204"/>
                <a:ea typeface="Consolas" panose="020B0609020204030204"/>
              </a:rPr>
              <a:t>=</a:t>
            </a:r>
            <a:r>
              <a:rPr lang="en-US" altLang="zh-CN" sz="1600" b="0">
                <a:solidFill>
                  <a:srgbClr val="90A4AE"/>
                </a:solidFill>
                <a:latin typeface="Consolas" panose="020B0609020204030204"/>
                <a:ea typeface="Consolas" panose="020B0609020204030204"/>
              </a:rPr>
              <a:t> </a:t>
            </a:r>
            <a:r>
              <a:rPr lang="en-US" altLang="zh-CN" sz="1600" b="0">
                <a:solidFill>
                  <a:srgbClr val="39ADB5"/>
                </a:solidFill>
                <a:latin typeface="Consolas" panose="020B0609020204030204"/>
                <a:ea typeface="Consolas" panose="020B0609020204030204"/>
              </a:rPr>
              <a:t>[</a:t>
            </a:r>
            <a:r>
              <a:rPr lang="en-US" altLang="zh-CN" sz="1600" b="0">
                <a:solidFill>
                  <a:srgbClr val="90A4AE"/>
                </a:solidFill>
                <a:latin typeface="Consolas" panose="020B0609020204030204"/>
                <a:ea typeface="Consolas" panose="020B0609020204030204"/>
              </a:rPr>
              <a:t>-</a:t>
            </a:r>
            <a:r>
              <a:rPr lang="en-US" altLang="zh-CN" sz="1600" b="0">
                <a:solidFill>
                  <a:srgbClr val="F76D47"/>
                </a:solidFill>
                <a:latin typeface="Consolas" panose="020B0609020204030204"/>
                <a:ea typeface="Consolas" panose="020B0609020204030204"/>
              </a:rPr>
              <a:t>50</a:t>
            </a:r>
            <a:r>
              <a:rPr lang="en-US" altLang="zh-CN" sz="1600" b="0">
                <a:solidFill>
                  <a:srgbClr val="39ADB5"/>
                </a:solidFill>
                <a:latin typeface="Consolas" panose="020B0609020204030204"/>
                <a:ea typeface="Consolas" panose="020B0609020204030204"/>
              </a:rPr>
              <a:t>,</a:t>
            </a:r>
            <a:r>
              <a:rPr lang="en-US" altLang="zh-CN" sz="1600" b="0">
                <a:solidFill>
                  <a:srgbClr val="F76D47"/>
                </a:solidFill>
                <a:latin typeface="Consolas" panose="020B0609020204030204"/>
                <a:ea typeface="Consolas" panose="020B0609020204030204"/>
              </a:rPr>
              <a:t>50</a:t>
            </a:r>
            <a:r>
              <a:rPr lang="en-US" altLang="zh-CN" sz="1600" b="0">
                <a:solidFill>
                  <a:srgbClr val="39ADB5"/>
                </a:solidFill>
                <a:latin typeface="Consolas" panose="020B0609020204030204"/>
                <a:ea typeface="Consolas" panose="020B0609020204030204"/>
              </a:rPr>
              <a:t>,</a:t>
            </a:r>
            <a:r>
              <a:rPr lang="en-US" altLang="zh-CN" sz="1600" b="0">
                <a:solidFill>
                  <a:srgbClr val="90A4AE"/>
                </a:solidFill>
                <a:latin typeface="Consolas" panose="020B0609020204030204"/>
                <a:ea typeface="Consolas" panose="020B0609020204030204"/>
              </a:rPr>
              <a:t>-</a:t>
            </a:r>
            <a:r>
              <a:rPr lang="en-US" altLang="zh-CN" sz="1600" b="0">
                <a:solidFill>
                  <a:srgbClr val="F76D47"/>
                </a:solidFill>
                <a:latin typeface="Consolas" panose="020B0609020204030204"/>
                <a:ea typeface="Consolas" panose="020B0609020204030204"/>
              </a:rPr>
              <a:t>50</a:t>
            </a:r>
            <a:r>
              <a:rPr lang="en-US" altLang="zh-CN" sz="1600" b="0">
                <a:solidFill>
                  <a:srgbClr val="39ADB5"/>
                </a:solidFill>
                <a:latin typeface="Consolas" panose="020B0609020204030204"/>
                <a:ea typeface="Consolas" panose="020B0609020204030204"/>
              </a:rPr>
              <a:t>,</a:t>
            </a:r>
            <a:r>
              <a:rPr lang="en-US" altLang="zh-CN" sz="1600" b="0">
                <a:solidFill>
                  <a:srgbClr val="F76D47"/>
                </a:solidFill>
                <a:latin typeface="Consolas" panose="020B0609020204030204"/>
                <a:ea typeface="Consolas" panose="020B0609020204030204"/>
              </a:rPr>
              <a:t>50</a:t>
            </a:r>
            <a:r>
              <a:rPr lang="en-US" altLang="zh-CN" sz="1600" b="0">
                <a:solidFill>
                  <a:srgbClr val="39ADB5"/>
                </a:solidFill>
                <a:latin typeface="Consolas" panose="020B0609020204030204"/>
                <a:ea typeface="Consolas" panose="020B0609020204030204"/>
              </a:rPr>
              <a:t>,</a:t>
            </a:r>
            <a:r>
              <a:rPr lang="en-US" altLang="zh-CN" sz="1600" b="0">
                <a:solidFill>
                  <a:srgbClr val="90A4AE"/>
                </a:solidFill>
                <a:latin typeface="Consolas" panose="020B0609020204030204"/>
                <a:ea typeface="Consolas" panose="020B0609020204030204"/>
              </a:rPr>
              <a:t>-</a:t>
            </a:r>
            <a:r>
              <a:rPr lang="en-US" altLang="zh-CN" sz="1600" b="0">
                <a:solidFill>
                  <a:srgbClr val="F76D47"/>
                </a:solidFill>
                <a:latin typeface="Consolas" panose="020B0609020204030204"/>
                <a:ea typeface="Consolas" panose="020B0609020204030204"/>
              </a:rPr>
              <a:t>150</a:t>
            </a:r>
            <a:r>
              <a:rPr lang="en-US" altLang="zh-CN" sz="1600" b="0">
                <a:solidFill>
                  <a:srgbClr val="39ADB5"/>
                </a:solidFill>
                <a:latin typeface="Consolas" panose="020B0609020204030204"/>
                <a:ea typeface="Consolas" panose="020B0609020204030204"/>
              </a:rPr>
              <a:t>,</a:t>
            </a:r>
            <a:r>
              <a:rPr lang="en-US" altLang="zh-CN" sz="1600" b="0">
                <a:solidFill>
                  <a:srgbClr val="90A4AE"/>
                </a:solidFill>
                <a:latin typeface="Consolas" panose="020B0609020204030204"/>
                <a:ea typeface="Consolas" panose="020B0609020204030204"/>
              </a:rPr>
              <a:t>-</a:t>
            </a:r>
            <a:r>
              <a:rPr lang="en-US" altLang="zh-CN" sz="1600" b="0">
                <a:solidFill>
                  <a:srgbClr val="F76D47"/>
                </a:solidFill>
                <a:latin typeface="Consolas" panose="020B0609020204030204"/>
                <a:ea typeface="Consolas" panose="020B0609020204030204"/>
              </a:rPr>
              <a:t>50</a:t>
            </a:r>
            <a:r>
              <a:rPr lang="en-US" altLang="zh-CN" sz="1600" b="0">
                <a:solidFill>
                  <a:srgbClr val="39ADB5"/>
                </a:solidFill>
                <a:latin typeface="Consolas" panose="020B0609020204030204"/>
                <a:ea typeface="Consolas" panose="020B0609020204030204"/>
              </a:rPr>
              <a:t>,</a:t>
            </a:r>
            <a:r>
              <a:rPr lang="en-US" altLang="zh-CN" sz="1600" b="0">
                <a:solidFill>
                  <a:srgbClr val="F76D47"/>
                </a:solidFill>
                <a:latin typeface="Consolas" panose="020B0609020204030204"/>
                <a:ea typeface="Consolas" panose="020B0609020204030204"/>
              </a:rPr>
              <a:t>2000</a:t>
            </a:r>
            <a:r>
              <a:rPr lang="en-US" altLang="zh-CN" sz="1600" b="0">
                <a:solidFill>
                  <a:srgbClr val="39ADB5"/>
                </a:solidFill>
                <a:latin typeface="Consolas" panose="020B0609020204030204"/>
                <a:ea typeface="Consolas" panose="020B0609020204030204"/>
              </a:rPr>
              <a:t>];</a:t>
            </a:r>
            <a:endParaRPr lang="en-US" altLang="zh-CN" sz="1600" b="0">
              <a:solidFill>
                <a:srgbClr val="39ADB5"/>
              </a:solidFill>
              <a:latin typeface="Consolas" panose="020B0609020204030204"/>
              <a:ea typeface="Consolas" panose="020B0609020204030204"/>
            </a:endParaRPr>
          </a:p>
        </p:txBody>
      </p:sp>
      <p:sp>
        <p:nvSpPr>
          <p:cNvPr id="17" name="文本框 16"/>
          <p:cNvSpPr txBox="1"/>
          <p:nvPr>
            <p:custDataLst>
              <p:tags r:id="rId6"/>
            </p:custDataLst>
          </p:nvPr>
        </p:nvSpPr>
        <p:spPr>
          <a:xfrm>
            <a:off x="441325" y="5598160"/>
            <a:ext cx="6268720" cy="706755"/>
          </a:xfrm>
          <a:prstGeom prst="rect">
            <a:avLst/>
          </a:prstGeom>
          <a:noFill/>
        </p:spPr>
        <p:txBody>
          <a:bodyPr wrap="square" rtlCol="0">
            <a:spAutoFit/>
          </a:bodyPr>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长方体重力异常解析解是我们所有研究的基础，是判断算法精度的最直接</a:t>
            </a:r>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方式。</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此前取得的主要成果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16" name="文本框 15"/>
          <p:cNvSpPr txBox="1"/>
          <p:nvPr/>
        </p:nvSpPr>
        <p:spPr>
          <a:xfrm>
            <a:off x="441325" y="1275715"/>
            <a:ext cx="7289800"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长方体重力异常有限差分解计算</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graphicFrame>
        <p:nvGraphicFramePr>
          <p:cNvPr id="-2147482512" name="Object 112"/>
          <p:cNvGraphicFramePr>
            <a:graphicFrameLocks noChangeAspect="1"/>
          </p:cNvGraphicFramePr>
          <p:nvPr/>
        </p:nvGraphicFramePr>
        <p:xfrm>
          <a:off x="544830" y="1871345"/>
          <a:ext cx="6042660" cy="784225"/>
        </p:xfrm>
        <a:graphic>
          <a:graphicData uri="http://schemas.openxmlformats.org/presentationml/2006/ole">
            <mc:AlternateContent xmlns:mc="http://schemas.openxmlformats.org/markup-compatibility/2006">
              <mc:Choice xmlns:v="urn:schemas-microsoft-com:vml" Requires="v">
                <p:oleObj spid="_x0000_s11" name="" r:id="rId3" imgW="3322320" imgH="431165" progId="Equation.AxMath">
                  <p:embed/>
                </p:oleObj>
              </mc:Choice>
              <mc:Fallback>
                <p:oleObj name="" r:id="rId3" imgW="3322320" imgH="431165" progId="Equation.AxMath">
                  <p:embed/>
                  <p:pic>
                    <p:nvPicPr>
                      <p:cNvPr id="0" name="图片 10"/>
                      <p:cNvPicPr/>
                      <p:nvPr/>
                    </p:nvPicPr>
                    <p:blipFill>
                      <a:blip r:embed="rId4"/>
                      <a:stretch>
                        <a:fillRect/>
                      </a:stretch>
                    </p:blipFill>
                    <p:spPr>
                      <a:xfrm>
                        <a:off x="544830" y="1871345"/>
                        <a:ext cx="6042660" cy="784225"/>
                      </a:xfrm>
                      <a:prstGeom prst="rect">
                        <a:avLst/>
                      </a:prstGeom>
                      <a:noFill/>
                      <a:ln w="38100">
                        <a:noFill/>
                        <a:miter/>
                      </a:ln>
                    </p:spPr>
                  </p:pic>
                </p:oleObj>
              </mc:Fallback>
            </mc:AlternateContent>
          </a:graphicData>
        </a:graphic>
      </p:graphicFrame>
      <p:sp>
        <p:nvSpPr>
          <p:cNvPr id="17" name="文本框 16"/>
          <p:cNvSpPr txBox="1"/>
          <p:nvPr>
            <p:custDataLst>
              <p:tags r:id="rId5"/>
            </p:custDataLst>
          </p:nvPr>
        </p:nvSpPr>
        <p:spPr>
          <a:xfrm>
            <a:off x="544830" y="5499100"/>
            <a:ext cx="6268720" cy="1014730"/>
          </a:xfrm>
          <a:prstGeom prst="rect">
            <a:avLst/>
          </a:prstGeom>
          <a:noFill/>
        </p:spPr>
        <p:txBody>
          <a:bodyPr wrap="square" rtlCol="0">
            <a:spAutoFit/>
          </a:bodyPr>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在项目初期，我们推导了长方体重力异常和重力梯度异常有限差分法计算，编写了计算程序并于解析解做了对比。</a:t>
            </a:r>
            <a:endPar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pic>
        <p:nvPicPr>
          <p:cNvPr id="18" name="图片 2"/>
          <p:cNvPicPr>
            <a:picLocks noChangeAspect="1"/>
          </p:cNvPicPr>
          <p:nvPr/>
        </p:nvPicPr>
        <p:blipFill>
          <a:blip r:embed="rId6"/>
          <a:stretch>
            <a:fillRect/>
          </a:stretch>
        </p:blipFill>
        <p:spPr>
          <a:xfrm>
            <a:off x="5377815" y="3047365"/>
            <a:ext cx="2749550" cy="2059940"/>
          </a:xfrm>
          <a:prstGeom prst="rect">
            <a:avLst/>
          </a:prstGeom>
        </p:spPr>
      </p:pic>
      <p:pic>
        <p:nvPicPr>
          <p:cNvPr id="19" name="图片 5"/>
          <p:cNvPicPr>
            <a:picLocks noChangeAspect="1"/>
          </p:cNvPicPr>
          <p:nvPr/>
        </p:nvPicPr>
        <p:blipFill>
          <a:blip r:embed="rId7"/>
          <a:stretch>
            <a:fillRect/>
          </a:stretch>
        </p:blipFill>
        <p:spPr>
          <a:xfrm>
            <a:off x="8127365" y="1871345"/>
            <a:ext cx="3378200" cy="4512945"/>
          </a:xfrm>
          <a:prstGeom prst="rect">
            <a:avLst/>
          </a:prstGeom>
        </p:spPr>
      </p:pic>
      <p:pic>
        <p:nvPicPr>
          <p:cNvPr id="-2147482465" name="图片 -2147482466" descr="CoefMatrix"/>
          <p:cNvPicPr>
            <a:picLocks noChangeAspect="1"/>
          </p:cNvPicPr>
          <p:nvPr/>
        </p:nvPicPr>
        <p:blipFill>
          <a:blip r:embed="rId8"/>
          <a:stretch>
            <a:fillRect/>
          </a:stretch>
        </p:blipFill>
        <p:spPr>
          <a:xfrm>
            <a:off x="441008" y="3086100"/>
            <a:ext cx="5039995" cy="164084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325" y="318452"/>
            <a:ext cx="4565015" cy="741045"/>
            <a:chOff x="569" y="468"/>
            <a:chExt cx="7189" cy="1167"/>
          </a:xfrm>
        </p:grpSpPr>
        <p:sp>
          <p:nvSpPr>
            <p:cNvPr id="5" name="矩形 4"/>
            <p:cNvSpPr/>
            <p:nvPr/>
          </p:nvSpPr>
          <p:spPr>
            <a:xfrm>
              <a:off x="569" y="766"/>
              <a:ext cx="750" cy="750"/>
            </a:xfrm>
            <a:prstGeom prst="rect">
              <a:avLst/>
            </a:prstGeom>
            <a:noFill/>
            <a:ln>
              <a:solidFill>
                <a:schemeClr val="accent3">
                  <a:alpha val="7490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6" name="矩形 5"/>
            <p:cNvSpPr/>
            <p:nvPr/>
          </p:nvSpPr>
          <p:spPr>
            <a:xfrm>
              <a:off x="892" y="474"/>
              <a:ext cx="750" cy="7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7" name="矩形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p:nvPr/>
          </p:nvSpPr>
          <p:spPr>
            <a:xfrm>
              <a:off x="1800" y="468"/>
              <a:ext cx="4653" cy="72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rPr>
                <a:t>此前取得的主要成果</a:t>
              </a:r>
              <a:endParaRPr lang="zh-CN" altLang="en-US" sz="2400" dirty="0">
                <a:solidFill>
                  <a:schemeClr val="accent3">
                    <a:lumMod val="75000"/>
                  </a:schemeClr>
                </a:solidFill>
                <a:latin typeface="思源黑体 CN Medium" panose="020B0600000000000000" charset="-122"/>
                <a:ea typeface="思源黑体 CN Medium" panose="020B0600000000000000" charset="-122"/>
                <a:sym typeface="+mn-lt"/>
              </a:endParaRPr>
            </a:p>
          </p:txBody>
        </p:sp>
        <p:sp>
          <p:nvSpPr>
            <p:cNvPr id="8" name="文本框 6" descr="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
            <p:cNvSpPr txBox="1"/>
            <p:nvPr/>
          </p:nvSpPr>
          <p:spPr>
            <a:xfrm>
              <a:off x="1800" y="1095"/>
              <a:ext cx="5958" cy="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defRPr/>
              </a:pPr>
              <a:r>
                <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rPr>
                <a:t>Main Result of the Project</a:t>
              </a:r>
              <a:endParaRPr lang="en-US" altLang="zh-CN" sz="1600" dirty="0">
                <a:solidFill>
                  <a:schemeClr val="accent3">
                    <a:lumMod val="75000"/>
                  </a:schemeClr>
                </a:solidFill>
                <a:latin typeface="思源黑体 CN Regular" panose="020B0500000000000000" pitchFamily="34" charset="-122"/>
                <a:ea typeface="思源黑体 CN Regular" panose="020B0500000000000000" pitchFamily="34" charset="-122"/>
                <a:cs typeface="+mn-ea"/>
              </a:endParaRPr>
            </a:p>
          </p:txBody>
        </p:sp>
      </p:gr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123"/>
                    </a14:imgEffect>
                    <a14:imgEffect>
                      <a14:saturation sat="45000"/>
                    </a14:imgEffect>
                  </a14:imgLayer>
                </a14:imgProps>
              </a:ext>
              <a:ext uri="{28A0092B-C50C-407E-A947-70E740481C1C}">
                <a14:useLocalDpi xmlns:a14="http://schemas.microsoft.com/office/drawing/2010/main" val="0"/>
              </a:ext>
            </a:extLst>
          </a:blip>
          <a:stretch>
            <a:fillRect/>
          </a:stretch>
        </p:blipFill>
        <p:spPr>
          <a:xfrm>
            <a:off x="9309933" y="318452"/>
            <a:ext cx="2440742" cy="665480"/>
          </a:xfrm>
          <a:prstGeom prst="rect">
            <a:avLst/>
          </a:prstGeom>
        </p:spPr>
      </p:pic>
      <p:sp>
        <p:nvSpPr>
          <p:cNvPr id="16" name="文本框 15"/>
          <p:cNvSpPr txBox="1"/>
          <p:nvPr/>
        </p:nvSpPr>
        <p:spPr>
          <a:xfrm>
            <a:off x="441325" y="1275715"/>
            <a:ext cx="7289800" cy="521970"/>
          </a:xfrm>
          <a:prstGeom prst="rect">
            <a:avLst/>
          </a:prstGeom>
          <a:noFill/>
        </p:spPr>
        <p:txBody>
          <a:bodyPr wrap="square" rtlCol="0">
            <a:spAutoFit/>
          </a:bodyPr>
          <a:p>
            <a:r>
              <a:rPr lang="zh-CN" altLang="en-US" sz="2800" dirty="0">
                <a:solidFill>
                  <a:schemeClr val="tx2">
                    <a:lumMod val="75000"/>
                  </a:schemeClr>
                </a:solidFill>
                <a:latin typeface="OPPO Sans" panose="00020600040101010101" pitchFamily="18" charset="-122"/>
                <a:ea typeface="OPPO Sans" panose="00020600040101010101" pitchFamily="18" charset="-122"/>
              </a:rPr>
              <a:t>长方体重力异常格点型有限体积法计算</a:t>
            </a:r>
            <a:endParaRPr lang="zh-CN" altLang="en-US" sz="2800" dirty="0">
              <a:solidFill>
                <a:schemeClr val="tx2">
                  <a:lumMod val="75000"/>
                </a:schemeClr>
              </a:solidFill>
              <a:latin typeface="OPPO Sans" panose="00020600040101010101" pitchFamily="18" charset="-122"/>
              <a:ea typeface="OPPO Sans" panose="00020600040101010101" pitchFamily="18" charset="-122"/>
            </a:endParaRPr>
          </a:p>
        </p:txBody>
      </p:sp>
      <p:sp>
        <p:nvSpPr>
          <p:cNvPr id="17" name="文本框 16"/>
          <p:cNvSpPr txBox="1"/>
          <p:nvPr>
            <p:custDataLst>
              <p:tags r:id="rId3"/>
            </p:custDataLst>
          </p:nvPr>
        </p:nvSpPr>
        <p:spPr>
          <a:xfrm>
            <a:off x="544830" y="5619750"/>
            <a:ext cx="6268720" cy="1014730"/>
          </a:xfrm>
          <a:prstGeom prst="rect">
            <a:avLst/>
          </a:prstGeom>
          <a:noFill/>
        </p:spPr>
        <p:txBody>
          <a:bodyPr wrap="square" rtlCol="0">
            <a:spAutoFit/>
          </a:bodyPr>
          <a:p>
            <a:r>
              <a:rPr lang="zh-CN" altLang="en-US"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rPr>
              <a:t>在去年的创新训练项目中，我们主要完成了基于格点型有限体积法的三维重力异常正演计算，编写了程序并于解析解做对比，可以应用于非结构化网格中</a:t>
            </a:r>
            <a:endParaRPr lang="en-US" altLang="zh-CN" sz="2000">
              <a:effectLst>
                <a:outerShdw blurRad="38100" dist="38100" dir="2700000" algn="tl">
                  <a:srgbClr val="000000">
                    <a:alpha val="43137"/>
                  </a:srgbClr>
                </a:outerShdw>
              </a:effectLst>
              <a:latin typeface="OPPO Sans" panose="00020600040101010101" pitchFamily="18" charset="-122"/>
              <a:ea typeface="OPPO Sans" panose="00020600040101010101" pitchFamily="18" charset="-122"/>
            </a:endParaRPr>
          </a:p>
        </p:txBody>
      </p:sp>
      <p:pic>
        <p:nvPicPr>
          <p:cNvPr id="-2147482314" name="图片 19"/>
          <p:cNvPicPr>
            <a:picLocks noChangeAspect="1"/>
          </p:cNvPicPr>
          <p:nvPr/>
        </p:nvPicPr>
        <p:blipFill>
          <a:blip r:embed="rId4"/>
          <a:stretch>
            <a:fillRect/>
          </a:stretch>
        </p:blipFill>
        <p:spPr>
          <a:xfrm>
            <a:off x="1245870" y="1988185"/>
            <a:ext cx="3415665" cy="2286635"/>
          </a:xfrm>
          <a:prstGeom prst="rect">
            <a:avLst/>
          </a:prstGeom>
          <a:noFill/>
          <a:ln w="9525">
            <a:noFill/>
          </a:ln>
        </p:spPr>
      </p:pic>
      <p:graphicFrame>
        <p:nvGraphicFramePr>
          <p:cNvPr id="-2147482412" name="Object 212"/>
          <p:cNvGraphicFramePr>
            <a:graphicFrameLocks noChangeAspect="1"/>
          </p:cNvGraphicFramePr>
          <p:nvPr/>
        </p:nvGraphicFramePr>
        <p:xfrm>
          <a:off x="1052830" y="4401185"/>
          <a:ext cx="4582795" cy="1092200"/>
        </p:xfrm>
        <a:graphic>
          <a:graphicData uri="http://schemas.openxmlformats.org/presentationml/2006/ole">
            <mc:AlternateContent xmlns:mc="http://schemas.openxmlformats.org/markup-compatibility/2006">
              <mc:Choice xmlns:v="urn:schemas-microsoft-com:vml" Requires="v">
                <p:oleObj spid="_x0000_s12" name="" r:id="rId5" imgW="4477385" imgH="1064260" progId="Equation.AxMath">
                  <p:embed/>
                </p:oleObj>
              </mc:Choice>
              <mc:Fallback>
                <p:oleObj name="" r:id="rId5" imgW="4477385" imgH="1064260" progId="Equation.AxMath">
                  <p:embed/>
                  <p:pic>
                    <p:nvPicPr>
                      <p:cNvPr id="0" name="图片 11"/>
                      <p:cNvPicPr/>
                      <p:nvPr/>
                    </p:nvPicPr>
                    <p:blipFill>
                      <a:blip r:embed="rId6"/>
                      <a:stretch>
                        <a:fillRect/>
                      </a:stretch>
                    </p:blipFill>
                    <p:spPr>
                      <a:xfrm>
                        <a:off x="1052830" y="4401185"/>
                        <a:ext cx="4582795" cy="1092200"/>
                      </a:xfrm>
                      <a:prstGeom prst="rect">
                        <a:avLst/>
                      </a:prstGeom>
                      <a:noFill/>
                      <a:ln w="38100">
                        <a:noFill/>
                        <a:miter/>
                      </a:ln>
                    </p:spPr>
                  </p:pic>
                </p:oleObj>
              </mc:Fallback>
            </mc:AlternateContent>
          </a:graphicData>
        </a:graphic>
      </p:graphicFrame>
      <p:grpSp>
        <p:nvGrpSpPr>
          <p:cNvPr id="21" name="组合 20"/>
          <p:cNvGrpSpPr/>
          <p:nvPr/>
        </p:nvGrpSpPr>
        <p:grpSpPr>
          <a:xfrm>
            <a:off x="8052461" y="1797769"/>
            <a:ext cx="3497085" cy="1420341"/>
            <a:chOff x="2957130" y="2848702"/>
            <a:chExt cx="5043667" cy="1952194"/>
          </a:xfrm>
        </p:grpSpPr>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7130" y="2848702"/>
              <a:ext cx="2602925" cy="1952194"/>
            </a:xfrm>
            <a:prstGeom prst="rect">
              <a:avLst/>
            </a:prstGeom>
          </p:spPr>
        </p:pic>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37165" y="2848702"/>
              <a:ext cx="2563632" cy="1922724"/>
            </a:xfrm>
            <a:prstGeom prst="rect">
              <a:avLst/>
            </a:prstGeom>
          </p:spPr>
        </p:pic>
      </p:grpSp>
      <p:pic>
        <p:nvPicPr>
          <p:cNvPr id="25"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98072" y="1797769"/>
            <a:ext cx="1893787" cy="1420341"/>
          </a:xfrm>
          <a:prstGeom prst="rect">
            <a:avLst/>
          </a:prstGeom>
        </p:spPr>
      </p:pic>
      <p:grpSp>
        <p:nvGrpSpPr>
          <p:cNvPr id="13" name="组合 12"/>
          <p:cNvGrpSpPr/>
          <p:nvPr/>
        </p:nvGrpSpPr>
        <p:grpSpPr>
          <a:xfrm>
            <a:off x="6304915" y="3313430"/>
            <a:ext cx="5244465" cy="3355975"/>
            <a:chOff x="4510139" y="2202413"/>
            <a:chExt cx="6700138" cy="4579896"/>
          </a:xfrm>
        </p:grpSpPr>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08806" y="5206206"/>
              <a:ext cx="2101471" cy="1576103"/>
            </a:xfrm>
            <a:prstGeom prst="rect">
              <a:avLst/>
            </a:prstGeom>
          </p:spPr>
        </p:pic>
        <p:grpSp>
          <p:nvGrpSpPr>
            <p:cNvPr id="15" name="组合 14"/>
            <p:cNvGrpSpPr/>
            <p:nvPr/>
          </p:nvGrpSpPr>
          <p:grpSpPr>
            <a:xfrm>
              <a:off x="4510139" y="2202413"/>
              <a:ext cx="6677859" cy="2994608"/>
              <a:chOff x="3492223" y="2768833"/>
              <a:chExt cx="7716466" cy="3776356"/>
            </a:xfrm>
          </p:grpSpPr>
          <p:pic>
            <p:nvPicPr>
              <p:cNvPr id="20" name="图片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92645" y="2768833"/>
                <a:ext cx="2495354" cy="1871515"/>
              </a:xfrm>
              <a:prstGeom prst="rect">
                <a:avLst/>
              </a:prstGeom>
            </p:spPr>
          </p:pic>
          <p:pic>
            <p:nvPicPr>
              <p:cNvPr id="24" name="图片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92223" y="2771123"/>
                <a:ext cx="2603775" cy="1952831"/>
              </a:xfrm>
              <a:prstGeom prst="rect">
                <a:avLst/>
              </a:prstGeom>
            </p:spPr>
          </p:pic>
          <p:pic>
            <p:nvPicPr>
              <p:cNvPr id="26" name="图片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5999" y="2777605"/>
                <a:ext cx="2428313" cy="1821235"/>
              </a:xfrm>
              <a:prstGeom prst="rect">
                <a:avLst/>
              </a:prstGeom>
            </p:spPr>
          </p:pic>
          <p:pic>
            <p:nvPicPr>
              <p:cNvPr id="27" name="图片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96000" y="4723954"/>
                <a:ext cx="2428313" cy="1821235"/>
              </a:xfrm>
              <a:prstGeom prst="rect">
                <a:avLst/>
              </a:prstGeom>
            </p:spPr>
          </p:pic>
          <p:pic>
            <p:nvPicPr>
              <p:cNvPr id="28" name="图片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80376" y="4723954"/>
                <a:ext cx="2428313" cy="1821235"/>
              </a:xfrm>
              <a:prstGeom prst="rect">
                <a:avLst/>
              </a:prstGeom>
            </p:spPr>
          </p:pic>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23.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24.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25.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26.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27.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28.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29.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31.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32.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33.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34.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35.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36.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37.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38.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43.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44.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45.xml><?xml version="1.0" encoding="utf-8"?>
<p:tagLst xmlns:p="http://schemas.openxmlformats.org/presentationml/2006/main">
  <p:tag name="KSO_WM_DIAGRAM_VIRTUALLY_FRAME" val="{&quot;height&quot;:258.5306790986582,&quot;left&quot;:40.05,&quot;top&quot;:161.3,&quot;width&quot;:634.7}"/>
</p:tagLst>
</file>

<file path=ppt/tags/tag46.xml><?xml version="1.0" encoding="utf-8"?>
<p:tagLst xmlns:p="http://schemas.openxmlformats.org/presentationml/2006/main">
  <p:tag name="KSO_WM_DIAGRAM_VIRTUALLY_FRAME" val="{&quot;height&quot;:258.5306790986582,&quot;left&quot;:40.05,&quot;top&quot;:161.3,&quot;width&quot;:634.7}"/>
</p:tagLst>
</file>

<file path=ppt/tags/tag47.xml><?xml version="1.0" encoding="utf-8"?>
<p:tagLst xmlns:p="http://schemas.openxmlformats.org/presentationml/2006/main">
  <p:tag name="KSO_WM_DIAGRAM_VIRTUALLY_FRAME" val="{&quot;height&quot;:258.5306790986582,&quot;left&quot;:40.05,&quot;top&quot;:161.3,&quot;width&quot;:634.7}"/>
</p:tagLst>
</file>

<file path=ppt/tags/tag48.xml><?xml version="1.0" encoding="utf-8"?>
<p:tagLst xmlns:p="http://schemas.openxmlformats.org/presentationml/2006/main">
  <p:tag name="KSO_WM_DIAGRAM_VIRTUALLY_FRAME" val="{&quot;height&quot;:258.5306790986582,&quot;left&quot;:40.05,&quot;top&quot;:161.3,&quot;width&quot;:634.7}"/>
</p:tagLst>
</file>

<file path=ppt/tags/tag49.xml><?xml version="1.0" encoding="utf-8"?>
<p:tagLst xmlns:p="http://schemas.openxmlformats.org/presentationml/2006/main">
  <p:tag name="KSO_WM_DIAGRAM_VIRTUALLY_FRAME" val="{&quot;height&quot;:258.5306790986582,&quot;left&quot;:40.05,&quot;top&quot;:161.3,&quot;width&quot;:634.7}"/>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258.5306790986582,&quot;left&quot;:40.05,&quot;top&quot;:161.3,&quot;width&quot;:634.7}"/>
</p:tagLst>
</file>

<file path=ppt/tags/tag51.xml><?xml version="1.0" encoding="utf-8"?>
<p:tagLst xmlns:p="http://schemas.openxmlformats.org/presentationml/2006/main">
  <p:tag name="KSO_WM_DIAGRAM_VIRTUALLY_FRAME" val="{&quot;height&quot;:258.5306790986582,&quot;left&quot;:40.05,&quot;top&quot;:161.3,&quot;width&quot;:634.7}"/>
</p:tagLst>
</file>

<file path=ppt/tags/tag52.xml><?xml version="1.0" encoding="utf-8"?>
<p:tagLst xmlns:p="http://schemas.openxmlformats.org/presentationml/2006/main">
  <p:tag name="KSO_WM_DIAGRAM_VIRTUALLY_FRAME" val="{&quot;height&quot;:258.5306790986582,&quot;left&quot;:40.05,&quot;top&quot;:161.3,&quot;width&quot;:634.7}"/>
</p:tagLst>
</file>

<file path=ppt/tags/tag53.xml><?xml version="1.0" encoding="utf-8"?>
<p:tagLst xmlns:p="http://schemas.openxmlformats.org/presentationml/2006/main">
  <p:tag name="KSO_WM_DIAGRAM_VIRTUALLY_FRAME" val="{&quot;height&quot;:258.5306790986582,&quot;left&quot;:40.05,&quot;top&quot;:161.3,&quot;width&quot;:634.7}"/>
</p:tagLst>
</file>

<file path=ppt/tags/tag54.xml><?xml version="1.0" encoding="utf-8"?>
<p:tagLst xmlns:p="http://schemas.openxmlformats.org/presentationml/2006/main">
  <p:tag name="KSO_WM_DIAGRAM_VIRTUALLY_FRAME" val="{&quot;height&quot;:258.5306790986582,&quot;left&quot;:40.05,&quot;top&quot;:161.3,&quot;width&quot;:634.7}"/>
</p:tagLst>
</file>

<file path=ppt/tags/tag55.xml><?xml version="1.0" encoding="utf-8"?>
<p:tagLst xmlns:p="http://schemas.openxmlformats.org/presentationml/2006/main">
  <p:tag name="KSO_WM_DIAGRAM_VIRTUALLY_FRAME" val="{&quot;height&quot;:258.5306790986582,&quot;left&quot;:40.05,&quot;top&quot;:161.3,&quot;width&quot;:634.7}"/>
</p:tagLst>
</file>

<file path=ppt/tags/tag56.xml><?xml version="1.0" encoding="utf-8"?>
<p:tagLst xmlns:p="http://schemas.openxmlformats.org/presentationml/2006/main">
  <p:tag name="KSO_WM_DIAGRAM_VIRTUALLY_FRAME" val="{&quot;height&quot;:258.5306790986582,&quot;left&quot;:40.05,&quot;top&quot;:161.3,&quot;width&quot;:634.7}"/>
</p:tagLst>
</file>

<file path=ppt/tags/tag57.xml><?xml version="1.0" encoding="utf-8"?>
<p:tagLst xmlns:p="http://schemas.openxmlformats.org/presentationml/2006/main">
  <p:tag name="KSO_WM_DIAGRAM_VIRTUALLY_FRAME" val="{&quot;height&quot;:258.5306790986582,&quot;left&quot;:40.05,&quot;top&quot;:161.3,&quot;width&quot;:634.7}"/>
</p:tagLst>
</file>

<file path=ppt/tags/tag58.xml><?xml version="1.0" encoding="utf-8"?>
<p:tagLst xmlns:p="http://schemas.openxmlformats.org/presentationml/2006/main">
  <p:tag name="KSO_WM_DIAGRAM_VIRTUALLY_FRAME" val="{&quot;height&quot;:258.5306790986582,&quot;left&quot;:40.05,&quot;top&quot;:161.3,&quot;width&quot;:634.7}"/>
</p:tagLst>
</file>

<file path=ppt/tags/tag59.xml><?xml version="1.0" encoding="utf-8"?>
<p:tagLst xmlns:p="http://schemas.openxmlformats.org/presentationml/2006/main">
  <p:tag name="KSO_WM_DIAGRAM_VIRTUALLY_FRAME" val="{&quot;height&quot;:258.5306790986582,&quot;left&quot;:40.05,&quot;top&quot;:161.3,&quot;width&quot;:634.7}"/>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258.5306790986582,&quot;left&quot;:40.05,&quot;top&quot;:161.3,&quot;width&quot;:634.7}"/>
</p:tagLst>
</file>

<file path=ppt/tags/tag61.xml><?xml version="1.0" encoding="utf-8"?>
<p:tagLst xmlns:p="http://schemas.openxmlformats.org/presentationml/2006/main">
  <p:tag name="KSO_WM_DIAGRAM_VIRTUALLY_FRAME" val="{&quot;height&quot;:258.5306790986582,&quot;left&quot;:40.05,&quot;top&quot;:161.3,&quot;width&quot;:634.7}"/>
</p:tagLst>
</file>

<file path=ppt/tags/tag62.xml><?xml version="1.0" encoding="utf-8"?>
<p:tagLst xmlns:p="http://schemas.openxmlformats.org/presentationml/2006/main">
  <p:tag name="KSO_WM_DIAGRAM_VIRTUALLY_FRAME" val="{&quot;height&quot;:258.5306790986582,&quot;left&quot;:40.05,&quot;top&quot;:161.3,&quot;width&quot;:634.7}"/>
</p:tagLst>
</file>

<file path=ppt/tags/tag63.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64.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65.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66.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67.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68.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69.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71.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72.xml><?xml version="1.0" encoding="utf-8"?>
<p:tagLst xmlns:p="http://schemas.openxmlformats.org/presentationml/2006/main">
  <p:tag name="KSO_WM_DIAGRAM_VIRTUALLY_FRAME" val="{&quot;height&quot;:403.2737007874016,&quot;left&quot;:21.763228346456707,&quot;top&quot;:95.28236220472435,&quot;width&quot;:891.8731496062992}"/>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COMMONDATA" val="eyJoZGlkIjoiM2ZjNDNlYzRiZjU5MWZkYTgwOTVkNTAyZGI5NWU3ZTcifQ=="/>
  <p:tag name="KSO_WPP_MARK_KEY" val="689e9140-b1cf-4486-9d7a-4c6bae081ccb"/>
  <p:tag name="commondata" val="eyJoZGlkIjoiZWQ4YTVlOTFhNjQ4ZmQ1OTVjZmIzOTc1ZDliYWY0YTk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AD84C6"/>
      </a:accent1>
      <a:accent2>
        <a:srgbClr val="FFC000"/>
      </a:accent2>
      <a:accent3>
        <a:srgbClr val="5D739A"/>
      </a:accent3>
      <a:accent4>
        <a:srgbClr val="6997AF"/>
      </a:accent4>
      <a:accent5>
        <a:srgbClr val="84ACB6"/>
      </a:accent5>
      <a:accent6>
        <a:srgbClr val="6F8183"/>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AD84C6"/>
    </a:accent1>
    <a:accent2>
      <a:srgbClr val="FFC000"/>
    </a:accent2>
    <a:accent3>
      <a:srgbClr val="5D739A"/>
    </a:accent3>
    <a:accent4>
      <a:srgbClr val="6997AF"/>
    </a:accent4>
    <a:accent5>
      <a:srgbClr val="84ACB6"/>
    </a:accent5>
    <a:accent6>
      <a:srgbClr val="6F8183"/>
    </a:accent6>
    <a:hlink>
      <a:srgbClr val="0026E5"/>
    </a:hlink>
    <a:folHlink>
      <a:srgbClr val="7E1FAD"/>
    </a:folHlink>
  </a:clrScheme>
</a:themeOverride>
</file>

<file path=ppt/theme/themeOverride2.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AD84C6"/>
    </a:accent1>
    <a:accent2>
      <a:srgbClr val="FFC000"/>
    </a:accent2>
    <a:accent3>
      <a:srgbClr val="5D739A"/>
    </a:accent3>
    <a:accent4>
      <a:srgbClr val="6997AF"/>
    </a:accent4>
    <a:accent5>
      <a:srgbClr val="84ACB6"/>
    </a:accent5>
    <a:accent6>
      <a:srgbClr val="6F8183"/>
    </a:accent6>
    <a:hlink>
      <a:srgbClr val="0026E5"/>
    </a:hlink>
    <a:folHlink>
      <a:srgbClr val="7E1FAD"/>
    </a:folHlink>
  </a:clrScheme>
</a:themeOverride>
</file>

<file path=ppt/theme/themeOverride3.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AD84C6"/>
    </a:accent1>
    <a:accent2>
      <a:srgbClr val="FFC000"/>
    </a:accent2>
    <a:accent3>
      <a:srgbClr val="5D739A"/>
    </a:accent3>
    <a:accent4>
      <a:srgbClr val="6997AF"/>
    </a:accent4>
    <a:accent5>
      <a:srgbClr val="84ACB6"/>
    </a:accent5>
    <a:accent6>
      <a:srgbClr val="6F8183"/>
    </a:accent6>
    <a:hlink>
      <a:srgbClr val="0026E5"/>
    </a:hlink>
    <a:folHlink>
      <a:srgbClr val="7E1FAD"/>
    </a:folHlink>
  </a:clrScheme>
</a:themeOverride>
</file>

<file path=ppt/theme/themeOverride4.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AD84C6"/>
    </a:accent1>
    <a:accent2>
      <a:srgbClr val="FFC000"/>
    </a:accent2>
    <a:accent3>
      <a:srgbClr val="5D739A"/>
    </a:accent3>
    <a:accent4>
      <a:srgbClr val="6997AF"/>
    </a:accent4>
    <a:accent5>
      <a:srgbClr val="84ACB6"/>
    </a:accent5>
    <a:accent6>
      <a:srgbClr val="6F8183"/>
    </a:accent6>
    <a:hlink>
      <a:srgbClr val="0026E5"/>
    </a:hlink>
    <a:folHlink>
      <a:srgbClr val="7E1FAD"/>
    </a:folHlink>
  </a:clrScheme>
</a:themeOverride>
</file>

<file path=ppt/theme/themeOverride5.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AD84C6"/>
    </a:accent1>
    <a:accent2>
      <a:srgbClr val="FFC000"/>
    </a:accent2>
    <a:accent3>
      <a:srgbClr val="5D739A"/>
    </a:accent3>
    <a:accent4>
      <a:srgbClr val="6997AF"/>
    </a:accent4>
    <a:accent5>
      <a:srgbClr val="84ACB6"/>
    </a:accent5>
    <a:accent6>
      <a:srgbClr val="6F8183"/>
    </a:accent6>
    <a:hlink>
      <a:srgbClr val="0026E5"/>
    </a:hlink>
    <a:folHlink>
      <a:srgbClr val="7E1FAD"/>
    </a:folHlink>
  </a:clrScheme>
</a:themeOverride>
</file>

<file path=ppt/theme/themeOverride6.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AD84C6"/>
    </a:accent1>
    <a:accent2>
      <a:srgbClr val="FFC000"/>
    </a:accent2>
    <a:accent3>
      <a:srgbClr val="5D739A"/>
    </a:accent3>
    <a:accent4>
      <a:srgbClr val="6997AF"/>
    </a:accent4>
    <a:accent5>
      <a:srgbClr val="84ACB6"/>
    </a:accent5>
    <a:accent6>
      <a:srgbClr val="6F8183"/>
    </a:accent6>
    <a:hlink>
      <a:srgbClr val="0026E5"/>
    </a:hlink>
    <a:folHlink>
      <a:srgbClr val="7E1FAD"/>
    </a:folHlink>
  </a:clrScheme>
</a:themeOverride>
</file>

<file path=ppt/theme/themeOverride7.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AD84C6"/>
    </a:accent1>
    <a:accent2>
      <a:srgbClr val="FFC000"/>
    </a:accent2>
    <a:accent3>
      <a:srgbClr val="5D739A"/>
    </a:accent3>
    <a:accent4>
      <a:srgbClr val="6997AF"/>
    </a:accent4>
    <a:accent5>
      <a:srgbClr val="84ACB6"/>
    </a:accent5>
    <a:accent6>
      <a:srgbClr val="6F8183"/>
    </a:accent6>
    <a:hlink>
      <a:srgbClr val="0026E5"/>
    </a:hlink>
    <a:folHlink>
      <a:srgbClr val="7E1FAD"/>
    </a:folHlink>
  </a:clrScheme>
</a:themeOverride>
</file>

<file path=docProps/app.xml><?xml version="1.0" encoding="utf-8"?>
<Properties xmlns="http://schemas.openxmlformats.org/officeDocument/2006/extended-properties" xmlns:vt="http://schemas.openxmlformats.org/officeDocument/2006/docPropsVTypes">
  <TotalTime>0</TotalTime>
  <Words>4148</Words>
  <Application>WPS 演示</Application>
  <PresentationFormat>宽屏</PresentationFormat>
  <Paragraphs>381</Paragraphs>
  <Slides>29</Slides>
  <Notes>7</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15</vt:i4>
      </vt:variant>
      <vt:variant>
        <vt:lpstr>幻灯片标题</vt:lpstr>
      </vt:variant>
      <vt:variant>
        <vt:i4>29</vt:i4>
      </vt:variant>
    </vt:vector>
  </HeadingPairs>
  <TitlesOfParts>
    <vt:vector size="68" baseType="lpstr">
      <vt:lpstr>Arial</vt:lpstr>
      <vt:lpstr>宋体</vt:lpstr>
      <vt:lpstr>Wingdings</vt:lpstr>
      <vt:lpstr>思源黑体 CN Light</vt:lpstr>
      <vt:lpstr>黑体</vt:lpstr>
      <vt:lpstr>思源黑体 CN Medium</vt:lpstr>
      <vt:lpstr>思源黑体 CN Regular</vt:lpstr>
      <vt:lpstr>思源黑体 CN ExtraLight</vt:lpstr>
      <vt:lpstr>思源黑体 CN Bold</vt:lpstr>
      <vt:lpstr>Century Gothic</vt:lpstr>
      <vt:lpstr>思源宋体 CN Heavy</vt:lpstr>
      <vt:lpstr>OPPO Sans</vt:lpstr>
      <vt:lpstr>思源黑体 CN Heavy</vt:lpstr>
      <vt:lpstr>Times New Roman</vt:lpstr>
      <vt:lpstr>Consolas</vt:lpstr>
      <vt:lpstr>Inconsolata</vt:lpstr>
      <vt:lpstr>Calibri</vt:lpstr>
      <vt:lpstr>微软雅黑</vt:lpstr>
      <vt:lpstr>Arial Unicode MS</vt:lpstr>
      <vt:lpstr>等线</vt:lpstr>
      <vt:lpstr>思源黑体</vt:lpstr>
      <vt:lpstr>Calibri</vt:lpstr>
      <vt:lpstr>Inconsolata</vt:lpstr>
      <vt:lpstr>WPS</vt:lpstr>
      <vt:lpstr>Equation.AxMath</vt:lpstr>
      <vt:lpstr>Equation.AxMath</vt:lpstr>
      <vt:lpstr>Equation.AxMath</vt:lpstr>
      <vt:lpstr>Equation.DSMT4</vt:lpstr>
      <vt:lpstr>Equation.DSMT4</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杨曜堃</dc:creator>
  <cp:lastModifiedBy>杨曜堃</cp:lastModifiedBy>
  <cp:revision>49</cp:revision>
  <dcterms:created xsi:type="dcterms:W3CDTF">2024-12-17T16:49:00Z</dcterms:created>
  <dcterms:modified xsi:type="dcterms:W3CDTF">2024-12-18T05:47:10Z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2052-12.1.0.17147</vt:lpwstr>
  </property>
</Properties>
</file>